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44" r:id="rId2"/>
    <p:sldId id="415" r:id="rId3"/>
    <p:sldId id="436" r:id="rId4"/>
    <p:sldId id="424" r:id="rId5"/>
    <p:sldId id="433" r:id="rId6"/>
    <p:sldId id="408" r:id="rId7"/>
    <p:sldId id="430" r:id="rId8"/>
    <p:sldId id="437" r:id="rId9"/>
    <p:sldId id="425" r:id="rId10"/>
    <p:sldId id="426" r:id="rId11"/>
    <p:sldId id="427" r:id="rId12"/>
    <p:sldId id="428" r:id="rId13"/>
    <p:sldId id="429" r:id="rId14"/>
    <p:sldId id="431" r:id="rId15"/>
  </p:sldIdLst>
  <p:sldSz cx="9144000" cy="6858000" type="screen4x3"/>
  <p:notesSz cx="6858000" cy="9144000"/>
  <p:embeddedFontLst>
    <p:embeddedFont>
      <p:font typeface="News Gothic MT"/>
      <p:regular r:id="rId18"/>
    </p:embeddedFont>
    <p:embeddedFont>
      <p:font typeface="Wingdings 2" pitchFamily="18" charset="2"/>
      <p:regular r:id="rId19"/>
    </p:embeddedFont>
    <p:embeddedFont>
      <p:font typeface="Calibri" pitchFamily="34" charset="0"/>
      <p:regular r:id="rId20"/>
      <p:bold r:id="rId21"/>
      <p:italic r:id="rId22"/>
      <p:boldItalic r:id="rId23"/>
    </p:embeddedFont>
  </p:embeddedFont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9DC8D7"/>
    <a:srgbClr val="56AED6"/>
    <a:srgbClr val="BFF944"/>
    <a:srgbClr val="6EA9C4"/>
    <a:srgbClr val="EE3124"/>
    <a:srgbClr val="FF8000"/>
    <a:srgbClr val="8000FF"/>
    <a:srgbClr val="00808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407" autoAdjust="0"/>
    <p:restoredTop sz="89306" autoAdjust="0"/>
  </p:normalViewPr>
  <p:slideViewPr>
    <p:cSldViewPr snapToGrid="0">
      <p:cViewPr varScale="1">
        <p:scale>
          <a:sx n="113" d="100"/>
          <a:sy n="113" d="100"/>
        </p:scale>
        <p:origin x="-39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-2632" y="-12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6.fntdata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93A571E-DF48-4F89-8B7B-72D0B1948DEF}" type="datetimeFigureOut">
              <a:rPr lang="en-CA"/>
              <a:pPr>
                <a:defRPr/>
              </a:pPr>
              <a:t>21/06/2011</a:t>
            </a:fld>
            <a:endParaRPr lang="en-CA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5DA92FC-3A11-407E-8B5F-AEB2A5B4942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B20F0AD-1404-4EC5-94B0-9232ADCDBBE0}" type="datetimeFigureOut">
              <a:rPr lang="en-US"/>
              <a:pPr>
                <a:defRPr/>
              </a:pPr>
              <a:t>6/21/2011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noProof="0" smtClean="0"/>
              <a:t>Click to edit Master text styles</a:t>
            </a:r>
          </a:p>
          <a:p>
            <a:pPr lvl="1"/>
            <a:r>
              <a:rPr lang="fr-CA" noProof="0" smtClean="0"/>
              <a:t>Second level</a:t>
            </a:r>
          </a:p>
          <a:p>
            <a:pPr lvl="2"/>
            <a:r>
              <a:rPr lang="fr-CA" noProof="0" smtClean="0"/>
              <a:t>Third level</a:t>
            </a:r>
          </a:p>
          <a:p>
            <a:pPr lvl="3"/>
            <a:r>
              <a:rPr lang="fr-CA" noProof="0" smtClean="0"/>
              <a:t>Fourth level</a:t>
            </a:r>
          </a:p>
          <a:p>
            <a:pPr lvl="4"/>
            <a:r>
              <a:rPr lang="fr-CA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9D85AF7-E646-4EE9-A9DC-251E580828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03D3BC-5C08-4F95-B5FD-3F822DCD8C9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15BDC97-1FB3-45B4-B804-297D6BCD4A0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1328738" y="1295400"/>
            <a:ext cx="6486525" cy="3152775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/>
          <a:p>
            <a:pPr defTabSz="914400" fontAlgn="auto">
              <a:spcBef>
                <a:spcPts val="2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/>
            </a:pPr>
            <a:endParaRPr sz="320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rtlCol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71B89-6475-4EF0-8C6E-E9AC30C71348}" type="datetimeFigureOut">
              <a:rPr lang="en-US"/>
              <a:pPr>
                <a:defRPr/>
              </a:pPr>
              <a:t>6/21/2011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785AE-B161-40C6-AD12-253EC7854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362DB-576E-4D97-A278-96AAB95C70BB}" type="datetimeFigureOut">
              <a:rPr lang="en-US"/>
              <a:pPr>
                <a:defRPr/>
              </a:pPr>
              <a:t>6/21/2011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65794-F663-44F9-B56E-6D3A9EBF0D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98E54-45DA-4357-ADA1-9BADBA341BD6}" type="datetimeFigureOut">
              <a:rPr lang="en-US"/>
              <a:pPr>
                <a:defRPr/>
              </a:pPr>
              <a:t>6/21/2011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9A68A-DCD1-44E6-927B-8FEA86E1D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7344C-A285-491C-9386-E054AB3DD8D4}" type="datetimeFigureOut">
              <a:rPr lang="en-US"/>
              <a:pPr>
                <a:defRPr/>
              </a:pPr>
              <a:t>6/21/2011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779A9-99DF-44E5-95F0-0C8D38C551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718AC-E477-4202-A175-2691CE0C0DF9}" type="datetimeFigureOut">
              <a:rPr lang="en-US"/>
              <a:pPr>
                <a:defRPr/>
              </a:pPr>
              <a:t>6/21/2011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03D4A-F3DF-4589-9778-5A7EF8B82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BB54A-A1EF-4BC1-92B7-D25208AFEBE8}" type="datetimeFigureOut">
              <a:rPr lang="en-US"/>
              <a:pPr>
                <a:defRPr/>
              </a:pPr>
              <a:t>6/21/2011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E4F37-99AD-49EC-9F01-F21AFF1AA8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2EA63-2FFB-44BB-A2D4-D88A89DA48C4}" type="datetimeFigureOut">
              <a:rPr lang="en-US"/>
              <a:pPr>
                <a:defRPr/>
              </a:pPr>
              <a:t>6/21/2011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AC858-ABAD-4676-839F-52D55607AF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EA10C-C029-4799-B54F-8D1AE4BA6EE0}" type="datetimeFigureOut">
              <a:rPr lang="en-US"/>
              <a:pPr>
                <a:defRPr/>
              </a:pPr>
              <a:t>6/21/2011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59BC7-D01E-41F5-A061-48DE7CA810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3B5E1-ABAD-447F-BDA9-863D7B8D4083}" type="datetimeFigureOut">
              <a:rPr lang="en-US"/>
              <a:pPr>
                <a:defRPr/>
              </a:pPr>
              <a:t>6/21/2011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243C5-11EF-4317-9853-ADC4E94794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5E133-1B8F-47A8-B41B-1F03092B0CEF}" type="datetimeFigureOut">
              <a:rPr lang="en-US"/>
              <a:pPr>
                <a:defRPr/>
              </a:pPr>
              <a:t>6/21/2011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678F0-57DC-4C14-B95A-2E18680E57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4A362-F25C-4047-BBB0-F08989E34979}" type="datetimeFigureOut">
              <a:rPr lang="en-US"/>
              <a:pPr>
                <a:defRPr/>
              </a:pPr>
              <a:t>6/21/2011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A5412-A3EF-45CD-A000-C10CD33B70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E163B-CD5F-4294-8F6E-EBC5DB59A858}" type="datetimeFigureOut">
              <a:rPr lang="en-US"/>
              <a:pPr>
                <a:defRPr/>
              </a:pPr>
              <a:t>6/21/2011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18116-7914-46FA-A4E7-CEEB700880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49275" y="107950"/>
            <a:ext cx="8042275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49275" y="1600200"/>
            <a:ext cx="80422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275" y="62753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B9214782-E571-4F84-8FCF-DF74E7AEC09E}" type="datetimeFigureOut">
              <a:rPr lang="en-US"/>
              <a:pPr>
                <a:defRPr/>
              </a:pPr>
              <a:t>6/21/2011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113" y="6275388"/>
            <a:ext cx="48402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813" y="627538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054CCDF6-1562-42C2-BFAE-7DE1B1D80D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transition spd="slow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/>
        </a:defRPr>
      </a:lvl5pPr>
      <a:lvl6pPr marL="4572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/>
        </a:defRPr>
      </a:lvl6pPr>
      <a:lvl7pPr marL="9144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/>
        </a:defRPr>
      </a:lvl7pPr>
      <a:lvl8pPr marL="13716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/>
        </a:defRPr>
      </a:lvl8pPr>
      <a:lvl9pPr marL="18288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/>
        </a:defRPr>
      </a:lvl9pPr>
    </p:titleStyle>
    <p:bodyStyle>
      <a:lvl1pPr marL="349250" indent="-349250" algn="l" rtl="0" eaLnBrk="0" fontAlgn="base" hangingPunct="0">
        <a:spcBef>
          <a:spcPts val="2000"/>
        </a:spcBef>
        <a:spcAft>
          <a:spcPct val="0"/>
        </a:spcAft>
        <a:buClr>
          <a:srgbClr val="6FB7D7"/>
        </a:buClr>
        <a:buSzPct val="110000"/>
        <a:buFont typeface="Wingdings 2" pitchFamily="18" charset="2"/>
        <a:buChar char=""/>
        <a:defRPr sz="2400" kern="1200">
          <a:solidFill>
            <a:srgbClr val="595959"/>
          </a:solidFill>
          <a:latin typeface="+mn-lt"/>
          <a:ea typeface="+mn-ea"/>
          <a:cs typeface="+mn-cs"/>
        </a:defRPr>
      </a:lvl1pPr>
      <a:lvl2pPr marL="685800" indent="-336550" algn="l" rtl="0" eaLnBrk="0" fontAlgn="base" hangingPunct="0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pitchFamily="18" charset="2"/>
        <a:buChar char=""/>
        <a:defRPr sz="2200" kern="1200">
          <a:solidFill>
            <a:srgbClr val="595959"/>
          </a:solidFill>
          <a:latin typeface="+mn-lt"/>
          <a:ea typeface="+mn-ea"/>
          <a:cs typeface="+mn-cs"/>
        </a:defRPr>
      </a:lvl2pPr>
      <a:lvl3pPr marL="968375" indent="-282575" algn="l" rtl="0" eaLnBrk="0" fontAlgn="base" hangingPunct="0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pitchFamily="18" charset="2"/>
        <a:buChar char=""/>
        <a:defRPr sz="2000" kern="1200">
          <a:solidFill>
            <a:srgbClr val="595959"/>
          </a:solidFill>
          <a:latin typeface="+mn-lt"/>
          <a:ea typeface="+mn-ea"/>
          <a:cs typeface="+mn-cs"/>
        </a:defRPr>
      </a:lvl3pPr>
      <a:lvl4pPr marL="1263650" indent="-295275" algn="l" rtl="0" eaLnBrk="0" fontAlgn="base" hangingPunct="0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pitchFamily="18" charset="2"/>
        <a:buChar char=""/>
        <a:defRPr kern="1200">
          <a:solidFill>
            <a:srgbClr val="595959"/>
          </a:solidFill>
          <a:latin typeface="+mn-lt"/>
          <a:ea typeface="+mn-ea"/>
          <a:cs typeface="+mn-cs"/>
        </a:defRPr>
      </a:lvl4pPr>
      <a:lvl5pPr marL="1546225" indent="-282575" algn="l" rtl="0" eaLnBrk="0" fontAlgn="base" hangingPunct="0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pitchFamily="18" charset="2"/>
        <a:buChar char=""/>
        <a:defRPr kern="1200">
          <a:solidFill>
            <a:srgbClr val="59595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388" y="1447800"/>
            <a:ext cx="6499225" cy="2971800"/>
          </a:xfr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fr-CA" sz="3800" b="1" smtClean="0"/>
              <a:t>Vers une gouvernance efficace dans la communauté sportive nationale du Canada</a:t>
            </a:r>
            <a:r>
              <a:rPr lang="fr-CA" sz="1200" b="1" smtClean="0"/>
              <a:t/>
            </a:r>
            <a:br>
              <a:rPr lang="fr-CA" sz="1200" b="1" smtClean="0"/>
            </a:br>
            <a:r>
              <a:rPr lang="fr-CA" sz="1600" smtClean="0"/>
              <a:t/>
            </a:r>
            <a:br>
              <a:rPr lang="fr-CA" sz="1600" smtClean="0"/>
            </a:br>
            <a:r>
              <a:rPr lang="fr-CA" sz="2400" smtClean="0">
                <a:solidFill>
                  <a:schemeClr val="bg1">
                    <a:lumMod val="50000"/>
                  </a:schemeClr>
                </a:solidFill>
              </a:rPr>
              <a:t>Juin 2011</a:t>
            </a:r>
            <a:endParaRPr lang="fr-CA" sz="240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ounded Rectangle 30"/>
          <p:cNvSpPr/>
          <p:nvPr/>
        </p:nvSpPr>
        <p:spPr>
          <a:xfrm>
            <a:off x="1254125" y="1258888"/>
            <a:ext cx="6640513" cy="3306762"/>
          </a:xfrm>
          <a:prstGeom prst="roundRect">
            <a:avLst/>
          </a:prstGeom>
          <a:gradFill flip="none" rotWithShape="0">
            <a:gsLst>
              <a:gs pos="0">
                <a:srgbClr val="56AED6">
                  <a:alpha val="10000"/>
                </a:srgbClr>
              </a:gs>
              <a:gs pos="100000">
                <a:srgbClr val="9DC8D7">
                  <a:alpha val="10000"/>
                </a:srgbClr>
              </a:gs>
            </a:gsLst>
            <a:lin ang="0" scaled="1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grpSp>
        <p:nvGrpSpPr>
          <p:cNvPr id="32" name="Group 8"/>
          <p:cNvGrpSpPr/>
          <p:nvPr/>
        </p:nvGrpSpPr>
        <p:grpSpPr>
          <a:xfrm>
            <a:off x="457200" y="457487"/>
            <a:ext cx="1588618" cy="1588618"/>
            <a:chOff x="3348153" y="2450"/>
            <a:chExt cx="1588618" cy="1588618"/>
          </a:xfrm>
          <a:gradFill flip="none" rotWithShape="1">
            <a:gsLst>
              <a:gs pos="30000">
                <a:schemeClr val="accent1"/>
              </a:gs>
              <a:gs pos="100000">
                <a:schemeClr val="accent1">
                  <a:lumMod val="40000"/>
                  <a:lumOff val="60000"/>
                </a:schemeClr>
              </a:gs>
            </a:gsLst>
            <a:path path="circle">
              <a:fillToRect l="100000" b="100000"/>
            </a:path>
            <a:tileRect t="-100000" r="-100000"/>
          </a:gradFill>
        </p:grpSpPr>
        <p:sp>
          <p:nvSpPr>
            <p:cNvPr id="33" name="Oval 32"/>
            <p:cNvSpPr/>
            <p:nvPr/>
          </p:nvSpPr>
          <p:spPr>
            <a:xfrm>
              <a:off x="3348153" y="2450"/>
              <a:ext cx="1588618" cy="1588618"/>
            </a:xfrm>
            <a:prstGeom prst="ellipse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Oval 11"/>
            <p:cNvSpPr/>
            <p:nvPr/>
          </p:nvSpPr>
          <p:spPr>
            <a:xfrm>
              <a:off x="3580801" y="235098"/>
              <a:ext cx="1123322" cy="112332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none" lIns="0" tIns="0" rIns="0" bIns="0" spcCol="1270" anchor="ctr"/>
            <a:lstStyle/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Clarté des rôles </a:t>
              </a:r>
            </a:p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et des</a:t>
              </a:r>
            </a:p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responsabilités</a:t>
              </a:r>
            </a:p>
          </p:txBody>
        </p:sp>
      </p:grpSp>
      <p:sp>
        <p:nvSpPr>
          <p:cNvPr id="36" name="Title 1"/>
          <p:cNvSpPr txBox="1">
            <a:spLocks/>
          </p:cNvSpPr>
          <p:nvPr/>
        </p:nvSpPr>
        <p:spPr bwMode="auto">
          <a:xfrm>
            <a:off x="2082800" y="1501775"/>
            <a:ext cx="5184775" cy="454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defTabSz="914400">
              <a:buFont typeface="Arial"/>
              <a:buChar char="•"/>
              <a:defRPr/>
            </a:pPr>
            <a:r>
              <a:rPr lang="fr-CA" sz="1600" b="1" dirty="0">
                <a:solidFill>
                  <a:srgbClr val="6EA9C4"/>
                </a:solidFill>
                <a:latin typeface="+mn-lt"/>
                <a:ea typeface="+mj-ea"/>
                <a:cs typeface="Century Gothic"/>
              </a:rPr>
              <a:t> Différencier clairement les rôles du conseil et de la direction</a:t>
            </a:r>
          </a:p>
          <a:p>
            <a:pPr defTabSz="914400">
              <a:buFont typeface="Arial"/>
              <a:buChar char="•"/>
              <a:defRPr/>
            </a:pPr>
            <a:endParaRPr lang="fr-CA" sz="1600" b="1" dirty="0">
              <a:solidFill>
                <a:srgbClr val="6EA9C4"/>
              </a:solidFill>
              <a:latin typeface="+mn-lt"/>
              <a:ea typeface="+mj-ea"/>
              <a:cs typeface="Century Gothic"/>
            </a:endParaRPr>
          </a:p>
          <a:p>
            <a:pPr defTabSz="914400">
              <a:buFont typeface="Arial"/>
              <a:buChar char="•"/>
              <a:defRPr/>
            </a:pPr>
            <a:r>
              <a:rPr lang="fr-CA" sz="1600" b="1" dirty="0">
                <a:solidFill>
                  <a:srgbClr val="6EA9C4"/>
                </a:solidFill>
                <a:latin typeface="+mn-lt"/>
                <a:ea typeface="+mj-ea"/>
                <a:cs typeface="Century Gothic"/>
              </a:rPr>
              <a:t> Établir une relation de collaboration forte entre le conseil et la direction</a:t>
            </a:r>
          </a:p>
          <a:p>
            <a:pPr defTabSz="914400">
              <a:buFont typeface="Arial"/>
              <a:buChar char="•"/>
              <a:defRPr/>
            </a:pPr>
            <a:endParaRPr lang="fr-CA" sz="1600" b="1" dirty="0">
              <a:solidFill>
                <a:srgbClr val="6EA9C4"/>
              </a:solidFill>
              <a:latin typeface="+mn-lt"/>
              <a:ea typeface="+mj-ea"/>
              <a:cs typeface="Century Gothic"/>
            </a:endParaRPr>
          </a:p>
          <a:p>
            <a:pPr defTabSz="914400">
              <a:buFont typeface="Arial"/>
              <a:buChar char="•"/>
              <a:defRPr/>
            </a:pPr>
            <a:r>
              <a:rPr lang="fr-CA" sz="1600" b="1" dirty="0">
                <a:solidFill>
                  <a:srgbClr val="6EA9C4"/>
                </a:solidFill>
                <a:latin typeface="+mn-lt"/>
                <a:ea typeface="+mj-ea"/>
                <a:cs typeface="Century Gothic"/>
              </a:rPr>
              <a:t> Mettre en place des politiques, des systèmes et des processus pour guider les opérations</a:t>
            </a:r>
          </a:p>
          <a:p>
            <a:pPr defTabSz="914400">
              <a:buFont typeface="Arial"/>
              <a:buChar char="•"/>
              <a:defRPr/>
            </a:pPr>
            <a:endParaRPr lang="fr-CA" sz="1600" b="1" dirty="0">
              <a:solidFill>
                <a:srgbClr val="6EA9C4"/>
              </a:solidFill>
              <a:latin typeface="+mn-lt"/>
              <a:ea typeface="+mj-ea"/>
              <a:cs typeface="Century Gothic"/>
            </a:endParaRPr>
          </a:p>
          <a:p>
            <a:pPr defTabSz="914400">
              <a:buFont typeface="Arial"/>
              <a:buChar char="•"/>
              <a:defRPr/>
            </a:pPr>
            <a:r>
              <a:rPr lang="fr-CA" sz="1600" b="1" dirty="0">
                <a:solidFill>
                  <a:srgbClr val="6EA9C4"/>
                </a:solidFill>
                <a:latin typeface="+mn-lt"/>
                <a:ea typeface="+mj-ea"/>
                <a:cs typeface="Century Gothic"/>
              </a:rPr>
              <a:t> Mettre en place des comités connexes centrés sur les priorités stratégiques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unded Rectangle 23"/>
          <p:cNvSpPr/>
          <p:nvPr/>
        </p:nvSpPr>
        <p:spPr>
          <a:xfrm>
            <a:off x="1254125" y="1258888"/>
            <a:ext cx="6640513" cy="3497262"/>
          </a:xfrm>
          <a:prstGeom prst="roundRect">
            <a:avLst/>
          </a:prstGeom>
          <a:gradFill flip="none" rotWithShape="0">
            <a:gsLst>
              <a:gs pos="0">
                <a:srgbClr val="56AED6">
                  <a:alpha val="10000"/>
                </a:srgbClr>
              </a:gs>
              <a:gs pos="100000">
                <a:srgbClr val="9DC8D7">
                  <a:alpha val="10000"/>
                </a:srgbClr>
              </a:gs>
            </a:gsLst>
            <a:lin ang="0" scaled="1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28674" name="Title 1"/>
          <p:cNvSpPr txBox="1">
            <a:spLocks/>
          </p:cNvSpPr>
          <p:nvPr/>
        </p:nvSpPr>
        <p:spPr bwMode="auto">
          <a:xfrm>
            <a:off x="2081213" y="1501775"/>
            <a:ext cx="5308600" cy="454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buFont typeface="Arial" charset="0"/>
              <a:buChar char="•"/>
            </a:pPr>
            <a:r>
              <a:rPr lang="fr-CA" sz="1600" b="1">
                <a:solidFill>
                  <a:srgbClr val="6EA9C4"/>
                </a:solidFill>
                <a:latin typeface="News Gothic MT"/>
              </a:rPr>
              <a:t> Disposer d’un système de comptabilité financière complet</a:t>
            </a:r>
          </a:p>
          <a:p>
            <a:pPr defTabSz="914400">
              <a:buFont typeface="Arial" charset="0"/>
              <a:buChar char="•"/>
            </a:pPr>
            <a:endParaRPr lang="fr-CA" sz="1600" b="1">
              <a:solidFill>
                <a:srgbClr val="6EA9C4"/>
              </a:solidFill>
              <a:latin typeface="News Gothic MT"/>
            </a:endParaRPr>
          </a:p>
          <a:p>
            <a:pPr defTabSz="914400">
              <a:buFont typeface="Arial" charset="0"/>
              <a:buChar char="•"/>
            </a:pPr>
            <a:r>
              <a:rPr lang="fr-CA" sz="1600" b="1">
                <a:solidFill>
                  <a:srgbClr val="6EA9C4"/>
                </a:solidFill>
                <a:latin typeface="News Gothic MT"/>
              </a:rPr>
              <a:t> Permettre au comit</a:t>
            </a:r>
            <a:r>
              <a:rPr lang="fr-CA" sz="1600" b="1">
                <a:solidFill>
                  <a:srgbClr val="6EA9C4"/>
                </a:solidFill>
              </a:rPr>
              <a:t>é</a:t>
            </a:r>
            <a:r>
              <a:rPr lang="fr-CA" sz="1600" b="1">
                <a:solidFill>
                  <a:srgbClr val="6EA9C4"/>
                </a:solidFill>
                <a:latin typeface="News Gothic MT"/>
              </a:rPr>
              <a:t> des finances et des v</a:t>
            </a:r>
            <a:r>
              <a:rPr lang="fr-CA" sz="1600" b="1">
                <a:solidFill>
                  <a:srgbClr val="6EA9C4"/>
                </a:solidFill>
              </a:rPr>
              <a:t>é</a:t>
            </a:r>
            <a:r>
              <a:rPr lang="fr-CA" sz="1600" b="1">
                <a:solidFill>
                  <a:srgbClr val="6EA9C4"/>
                </a:solidFill>
                <a:latin typeface="News Gothic MT"/>
              </a:rPr>
              <a:t>rifications d</a:t>
            </a:r>
            <a:r>
              <a:rPr lang="fr-CA" sz="1600" b="1">
                <a:solidFill>
                  <a:srgbClr val="6EA9C4"/>
                </a:solidFill>
              </a:rPr>
              <a:t>’</a:t>
            </a:r>
            <a:r>
              <a:rPr lang="fr-CA" sz="1600" b="1">
                <a:solidFill>
                  <a:srgbClr val="6EA9C4"/>
                </a:solidFill>
                <a:latin typeface="News Gothic MT"/>
              </a:rPr>
              <a:t>agir au nom du conseil</a:t>
            </a:r>
          </a:p>
          <a:p>
            <a:pPr defTabSz="914400">
              <a:buFont typeface="Arial" charset="0"/>
              <a:buChar char="•"/>
            </a:pPr>
            <a:endParaRPr lang="fr-CA" sz="1600" b="1">
              <a:solidFill>
                <a:srgbClr val="6EA9C4"/>
              </a:solidFill>
              <a:latin typeface="News Gothic MT"/>
            </a:endParaRPr>
          </a:p>
          <a:p>
            <a:pPr defTabSz="914400">
              <a:buFont typeface="Arial" charset="0"/>
              <a:buChar char="•"/>
            </a:pPr>
            <a:r>
              <a:rPr lang="fr-CA" sz="1600" b="1">
                <a:solidFill>
                  <a:srgbClr val="6EA9C4"/>
                </a:solidFill>
                <a:latin typeface="News Gothic MT"/>
              </a:rPr>
              <a:t> Soumettre à un examen courant la situation financière de l’organisme de la part du conseil</a:t>
            </a:r>
          </a:p>
          <a:p>
            <a:pPr defTabSz="914400">
              <a:buFont typeface="Arial" charset="0"/>
              <a:buChar char="•"/>
            </a:pPr>
            <a:endParaRPr lang="fr-CA" sz="1600" b="1">
              <a:solidFill>
                <a:srgbClr val="6EA9C4"/>
              </a:solidFill>
              <a:latin typeface="News Gothic MT"/>
            </a:endParaRPr>
          </a:p>
          <a:p>
            <a:pPr defTabSz="914400">
              <a:buFont typeface="Arial" charset="0"/>
              <a:buChar char="•"/>
            </a:pPr>
            <a:r>
              <a:rPr lang="fr-CA" sz="1600" b="1">
                <a:solidFill>
                  <a:srgbClr val="6EA9C4"/>
                </a:solidFill>
                <a:latin typeface="News Gothic MT"/>
              </a:rPr>
              <a:t> Assurer le respect des dispositions de la </a:t>
            </a:r>
            <a:r>
              <a:rPr lang="fr-CA" sz="1600" b="1" i="1">
                <a:solidFill>
                  <a:srgbClr val="6EA9C4"/>
                </a:solidFill>
                <a:latin typeface="News Gothic MT"/>
              </a:rPr>
              <a:t>Loi canadienne sur les organisations à but non lucratif</a:t>
            </a:r>
            <a:r>
              <a:rPr lang="fr-CA" sz="1600" b="1">
                <a:solidFill>
                  <a:srgbClr val="6EA9C4"/>
                </a:solidFill>
                <a:latin typeface="News Gothic MT"/>
              </a:rPr>
              <a:t> (LCOBNL)</a:t>
            </a:r>
          </a:p>
        </p:txBody>
      </p:sp>
      <p:grpSp>
        <p:nvGrpSpPr>
          <p:cNvPr id="26" name="Group 8"/>
          <p:cNvGrpSpPr/>
          <p:nvPr/>
        </p:nvGrpSpPr>
        <p:grpSpPr>
          <a:xfrm>
            <a:off x="457200" y="457487"/>
            <a:ext cx="1588618" cy="1588618"/>
            <a:chOff x="3348153" y="2450"/>
            <a:chExt cx="1588618" cy="1588618"/>
          </a:xfrm>
          <a:gradFill flip="none" rotWithShape="1">
            <a:gsLst>
              <a:gs pos="30000">
                <a:schemeClr val="accent1"/>
              </a:gs>
              <a:gs pos="100000">
                <a:schemeClr val="accent1">
                  <a:lumMod val="40000"/>
                  <a:lumOff val="60000"/>
                </a:schemeClr>
              </a:gs>
            </a:gsLst>
            <a:path path="circle">
              <a:fillToRect l="100000" b="100000"/>
            </a:path>
            <a:tileRect t="-100000" r="-100000"/>
          </a:gradFill>
        </p:grpSpPr>
        <p:sp>
          <p:nvSpPr>
            <p:cNvPr id="27" name="Oval 26"/>
            <p:cNvSpPr/>
            <p:nvPr/>
          </p:nvSpPr>
          <p:spPr>
            <a:xfrm>
              <a:off x="3348153" y="2450"/>
              <a:ext cx="1588618" cy="1588618"/>
            </a:xfrm>
            <a:prstGeom prst="ellipse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Oval 11"/>
            <p:cNvSpPr/>
            <p:nvPr/>
          </p:nvSpPr>
          <p:spPr>
            <a:xfrm>
              <a:off x="3580801" y="235098"/>
              <a:ext cx="1123322" cy="112332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none" lIns="0" tIns="0" rIns="0" bIns="0" spcCol="1270" anchor="ctr"/>
            <a:lstStyle/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Contrôle</a:t>
              </a:r>
            </a:p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efficace</a:t>
              </a:r>
            </a:p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des finances</a:t>
              </a: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unded Rectangle 23"/>
          <p:cNvSpPr/>
          <p:nvPr/>
        </p:nvSpPr>
        <p:spPr>
          <a:xfrm>
            <a:off x="1254125" y="1258888"/>
            <a:ext cx="6640513" cy="3036887"/>
          </a:xfrm>
          <a:prstGeom prst="roundRect">
            <a:avLst/>
          </a:prstGeom>
          <a:gradFill flip="none" rotWithShape="0">
            <a:gsLst>
              <a:gs pos="0">
                <a:srgbClr val="56AED6">
                  <a:alpha val="10000"/>
                </a:srgbClr>
              </a:gs>
              <a:gs pos="100000">
                <a:srgbClr val="9DC8D7">
                  <a:alpha val="10000"/>
                </a:srgbClr>
              </a:gs>
            </a:gsLst>
            <a:lin ang="0" scaled="1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grpSp>
        <p:nvGrpSpPr>
          <p:cNvPr id="25" name="Group 8"/>
          <p:cNvGrpSpPr/>
          <p:nvPr/>
        </p:nvGrpSpPr>
        <p:grpSpPr>
          <a:xfrm>
            <a:off x="457200" y="457487"/>
            <a:ext cx="1588618" cy="1588618"/>
            <a:chOff x="3348153" y="2450"/>
            <a:chExt cx="1588618" cy="1588618"/>
          </a:xfrm>
          <a:gradFill flip="none" rotWithShape="1">
            <a:gsLst>
              <a:gs pos="30000">
                <a:schemeClr val="accent1"/>
              </a:gs>
              <a:gs pos="100000">
                <a:schemeClr val="accent1">
                  <a:lumMod val="40000"/>
                  <a:lumOff val="60000"/>
                </a:schemeClr>
              </a:gs>
            </a:gsLst>
            <a:path path="circle">
              <a:fillToRect l="100000" b="100000"/>
            </a:path>
            <a:tileRect t="-100000" r="-100000"/>
          </a:gradFill>
        </p:grpSpPr>
        <p:sp>
          <p:nvSpPr>
            <p:cNvPr id="26" name="Oval 25"/>
            <p:cNvSpPr/>
            <p:nvPr/>
          </p:nvSpPr>
          <p:spPr>
            <a:xfrm>
              <a:off x="3348153" y="2450"/>
              <a:ext cx="1588618" cy="1588618"/>
            </a:xfrm>
            <a:prstGeom prst="ellipse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Oval 11"/>
            <p:cNvSpPr/>
            <p:nvPr/>
          </p:nvSpPr>
          <p:spPr>
            <a:xfrm>
              <a:off x="3580801" y="235098"/>
              <a:ext cx="1123322" cy="112332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none" lIns="0" tIns="0" rIns="0" bIns="0" spcCol="1270" anchor="ctr"/>
            <a:lstStyle/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Bonne gestion</a:t>
              </a:r>
            </a:p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des</a:t>
              </a:r>
            </a:p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ressources </a:t>
              </a:r>
            </a:p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humaines</a:t>
              </a:r>
            </a:p>
          </p:txBody>
        </p:sp>
      </p:grpSp>
      <p:sp>
        <p:nvSpPr>
          <p:cNvPr id="29" name="Title 1"/>
          <p:cNvSpPr txBox="1">
            <a:spLocks/>
          </p:cNvSpPr>
          <p:nvPr/>
        </p:nvSpPr>
        <p:spPr bwMode="auto">
          <a:xfrm>
            <a:off x="2081213" y="1501775"/>
            <a:ext cx="5184775" cy="454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defTabSz="914400">
              <a:buFont typeface="Arial"/>
              <a:buChar char="•"/>
              <a:defRPr/>
            </a:pPr>
            <a:r>
              <a:rPr lang="fr-CA" sz="1600" b="1" dirty="0">
                <a:solidFill>
                  <a:srgbClr val="6EA9C4"/>
                </a:solidFill>
                <a:latin typeface="+mn-lt"/>
                <a:ea typeface="+mj-ea"/>
                <a:cs typeface="Century Gothic"/>
              </a:rPr>
              <a:t> Offrir une orientation et une formation continue aux directeurs</a:t>
            </a:r>
          </a:p>
          <a:p>
            <a:pPr defTabSz="914400">
              <a:buFont typeface="Arial"/>
              <a:buChar char="•"/>
              <a:defRPr/>
            </a:pPr>
            <a:endParaRPr lang="fr-CA" sz="1600" b="1" dirty="0">
              <a:solidFill>
                <a:srgbClr val="6EA9C4"/>
              </a:solidFill>
              <a:latin typeface="+mn-lt"/>
              <a:ea typeface="+mj-ea"/>
              <a:cs typeface="Century Gothic"/>
            </a:endParaRPr>
          </a:p>
          <a:p>
            <a:pPr defTabSz="914400">
              <a:buFont typeface="Arial"/>
              <a:buChar char="•"/>
              <a:defRPr/>
            </a:pPr>
            <a:r>
              <a:rPr lang="fr-CA" sz="1600" b="1" dirty="0">
                <a:solidFill>
                  <a:srgbClr val="6EA9C4"/>
                </a:solidFill>
                <a:latin typeface="+mn-lt"/>
                <a:ea typeface="+mj-ea"/>
                <a:cs typeface="Century Gothic"/>
              </a:rPr>
              <a:t> Évaluer le rendement et établir des plans aux fins d’amélioration</a:t>
            </a:r>
          </a:p>
          <a:p>
            <a:pPr defTabSz="914400">
              <a:buFont typeface="Arial"/>
              <a:buChar char="•"/>
              <a:defRPr/>
            </a:pPr>
            <a:endParaRPr lang="fr-CA" sz="1600" b="1" dirty="0">
              <a:solidFill>
                <a:srgbClr val="6EA9C4"/>
              </a:solidFill>
              <a:latin typeface="+mn-lt"/>
              <a:ea typeface="+mj-ea"/>
              <a:cs typeface="Century Gothic"/>
            </a:endParaRPr>
          </a:p>
          <a:p>
            <a:pPr defTabSz="914400">
              <a:buFont typeface="Arial"/>
              <a:buChar char="•"/>
              <a:defRPr/>
            </a:pPr>
            <a:r>
              <a:rPr lang="fr-CA" sz="1600" b="1" dirty="0">
                <a:solidFill>
                  <a:srgbClr val="6EA9C4"/>
                </a:solidFill>
                <a:latin typeface="+mn-lt"/>
                <a:ea typeface="+mj-ea"/>
                <a:cs typeface="Century Gothic"/>
              </a:rPr>
              <a:t> Assurer le bien-être du personnel</a:t>
            </a:r>
          </a:p>
          <a:p>
            <a:pPr defTabSz="914400">
              <a:buFont typeface="Arial"/>
              <a:buChar char="•"/>
              <a:defRPr/>
            </a:pPr>
            <a:endParaRPr lang="fr-CA" sz="1600" b="1" dirty="0">
              <a:solidFill>
                <a:srgbClr val="6EA9C4"/>
              </a:solidFill>
              <a:latin typeface="+mn-lt"/>
              <a:ea typeface="+mj-ea"/>
              <a:cs typeface="Century Gothic"/>
            </a:endParaRPr>
          </a:p>
          <a:p>
            <a:pPr defTabSz="914400">
              <a:buFont typeface="Arial"/>
              <a:buChar char="•"/>
              <a:defRPr/>
            </a:pPr>
            <a:r>
              <a:rPr lang="fr-CA" sz="1600" b="1" dirty="0">
                <a:solidFill>
                  <a:srgbClr val="6EA9C4"/>
                </a:solidFill>
                <a:latin typeface="+mn-lt"/>
                <a:ea typeface="+mj-ea"/>
                <a:cs typeface="Century Gothic"/>
              </a:rPr>
              <a:t> Planifier la relève et les procédures de mise en candidature</a:t>
            </a:r>
            <a:endParaRPr lang="fr-CA" sz="1600" b="1" dirty="0">
              <a:solidFill>
                <a:srgbClr val="BFF944"/>
              </a:solidFill>
              <a:latin typeface="+mn-lt"/>
              <a:ea typeface="+mj-ea"/>
              <a:cs typeface="Century Gothic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unded Rectangle 23"/>
          <p:cNvSpPr/>
          <p:nvPr/>
        </p:nvSpPr>
        <p:spPr>
          <a:xfrm>
            <a:off x="1254125" y="1258888"/>
            <a:ext cx="6640513" cy="3063875"/>
          </a:xfrm>
          <a:prstGeom prst="roundRect">
            <a:avLst/>
          </a:prstGeom>
          <a:gradFill flip="none" rotWithShape="0">
            <a:gsLst>
              <a:gs pos="0">
                <a:srgbClr val="56AED6">
                  <a:alpha val="10000"/>
                </a:srgbClr>
              </a:gs>
              <a:gs pos="100000">
                <a:srgbClr val="9DC8D7">
                  <a:alpha val="10000"/>
                </a:srgbClr>
              </a:gs>
            </a:gsLst>
            <a:lin ang="0" scaled="1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grpSp>
        <p:nvGrpSpPr>
          <p:cNvPr id="25" name="Group 8"/>
          <p:cNvGrpSpPr/>
          <p:nvPr/>
        </p:nvGrpSpPr>
        <p:grpSpPr>
          <a:xfrm>
            <a:off x="457200" y="457487"/>
            <a:ext cx="1588618" cy="1588618"/>
            <a:chOff x="3348153" y="2450"/>
            <a:chExt cx="1588618" cy="1588618"/>
          </a:xfrm>
          <a:gradFill flip="none" rotWithShape="1">
            <a:gsLst>
              <a:gs pos="30000">
                <a:schemeClr val="accent1"/>
              </a:gs>
              <a:gs pos="100000">
                <a:schemeClr val="accent1">
                  <a:lumMod val="40000"/>
                  <a:lumOff val="60000"/>
                </a:schemeClr>
              </a:gs>
            </a:gsLst>
            <a:path path="circle">
              <a:fillToRect l="100000" b="100000"/>
            </a:path>
            <a:tileRect t="-100000" r="-100000"/>
          </a:gradFill>
        </p:grpSpPr>
        <p:sp>
          <p:nvSpPr>
            <p:cNvPr id="26" name="Oval 25"/>
            <p:cNvSpPr/>
            <p:nvPr/>
          </p:nvSpPr>
          <p:spPr>
            <a:xfrm>
              <a:off x="3348153" y="2450"/>
              <a:ext cx="1588618" cy="1588618"/>
            </a:xfrm>
            <a:prstGeom prst="ellipse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Oval 11"/>
            <p:cNvSpPr/>
            <p:nvPr/>
          </p:nvSpPr>
          <p:spPr>
            <a:xfrm>
              <a:off x="3580801" y="235098"/>
              <a:ext cx="1123322" cy="112332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none" lIns="0" tIns="0" rIns="0" bIns="0" spcCol="1270" anchor="ctr"/>
            <a:lstStyle/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Résultats </a:t>
              </a:r>
            </a:p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transparents </a:t>
              </a:r>
            </a:p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et responsables</a:t>
              </a:r>
            </a:p>
          </p:txBody>
        </p:sp>
      </p:grpSp>
      <p:sp>
        <p:nvSpPr>
          <p:cNvPr id="28" name="Title 1"/>
          <p:cNvSpPr txBox="1">
            <a:spLocks/>
          </p:cNvSpPr>
          <p:nvPr/>
        </p:nvSpPr>
        <p:spPr bwMode="auto">
          <a:xfrm>
            <a:off x="2081213" y="1501775"/>
            <a:ext cx="5184775" cy="454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defTabSz="914400">
              <a:buFont typeface="Arial"/>
              <a:buChar char="•"/>
              <a:defRPr/>
            </a:pPr>
            <a:r>
              <a:rPr lang="fr-CA" sz="1600" b="1">
                <a:solidFill>
                  <a:srgbClr val="6EA9C4"/>
                </a:solidFill>
                <a:latin typeface="+mn-lt"/>
                <a:ea typeface="+mj-ea"/>
                <a:cs typeface="Century Gothic"/>
              </a:rPr>
              <a:t> Assurer une communication et un engagement direct avec les membres et les intervenants</a:t>
            </a:r>
          </a:p>
          <a:p>
            <a:pPr defTabSz="914400">
              <a:buFont typeface="Arial"/>
              <a:buChar char="•"/>
              <a:defRPr/>
            </a:pPr>
            <a:endParaRPr lang="fr-CA" sz="1600" b="1">
              <a:solidFill>
                <a:srgbClr val="6EA9C4"/>
              </a:solidFill>
              <a:latin typeface="+mn-lt"/>
              <a:ea typeface="+mj-ea"/>
              <a:cs typeface="Century Gothic"/>
            </a:endParaRPr>
          </a:p>
          <a:p>
            <a:pPr defTabSz="914400">
              <a:buFont typeface="Arial"/>
              <a:buChar char="•"/>
              <a:defRPr/>
            </a:pPr>
            <a:r>
              <a:rPr lang="fr-CA" sz="1600" b="1">
                <a:solidFill>
                  <a:srgbClr val="6EA9C4"/>
                </a:solidFill>
                <a:latin typeface="+mn-lt"/>
                <a:ea typeface="+mj-ea"/>
                <a:cs typeface="Century Gothic"/>
              </a:rPr>
              <a:t> Permettre l’établissement de partenariats efficaces</a:t>
            </a:r>
          </a:p>
          <a:p>
            <a:pPr defTabSz="914400">
              <a:buFont typeface="Arial"/>
              <a:buChar char="•"/>
              <a:defRPr/>
            </a:pPr>
            <a:endParaRPr lang="fr-CA" sz="1600" b="1">
              <a:solidFill>
                <a:srgbClr val="6EA9C4"/>
              </a:solidFill>
              <a:latin typeface="+mn-lt"/>
              <a:ea typeface="+mj-ea"/>
              <a:cs typeface="Century Gothic"/>
            </a:endParaRPr>
          </a:p>
          <a:p>
            <a:pPr defTabSz="914400">
              <a:buFont typeface="Arial"/>
              <a:buChar char="•"/>
              <a:defRPr/>
            </a:pPr>
            <a:r>
              <a:rPr lang="fr-CA" sz="1600" b="1">
                <a:solidFill>
                  <a:srgbClr val="6EA9C4"/>
                </a:solidFill>
                <a:latin typeface="+mn-lt"/>
                <a:ea typeface="+mj-ea"/>
                <a:cs typeface="Century Gothic"/>
              </a:rPr>
              <a:t> Offrir des codes de conduite</a:t>
            </a:r>
          </a:p>
          <a:p>
            <a:pPr defTabSz="914400">
              <a:buFont typeface="Arial"/>
              <a:buChar char="•"/>
              <a:defRPr/>
            </a:pPr>
            <a:endParaRPr lang="fr-CA" sz="1600" b="1">
              <a:solidFill>
                <a:srgbClr val="6EA9C4"/>
              </a:solidFill>
              <a:latin typeface="+mn-lt"/>
              <a:ea typeface="+mj-ea"/>
              <a:cs typeface="Century Gothic"/>
            </a:endParaRPr>
          </a:p>
          <a:p>
            <a:pPr defTabSz="914400">
              <a:buFont typeface="Arial"/>
              <a:buChar char="•"/>
              <a:defRPr/>
            </a:pPr>
            <a:r>
              <a:rPr lang="fr-CA" sz="1600" b="1">
                <a:solidFill>
                  <a:srgbClr val="6EA9C4"/>
                </a:solidFill>
                <a:latin typeface="+mn-lt"/>
                <a:ea typeface="+mj-ea"/>
                <a:cs typeface="Century Gothic"/>
              </a:rPr>
              <a:t> Préserver et renforcer la réputation et la crédibilité de l’organisme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Donut 62"/>
          <p:cNvSpPr/>
          <p:nvPr/>
        </p:nvSpPr>
        <p:spPr>
          <a:xfrm>
            <a:off x="2005200" y="934424"/>
            <a:ext cx="5130211" cy="5099912"/>
          </a:xfrm>
          <a:prstGeom prst="donut">
            <a:avLst>
              <a:gd name="adj" fmla="val 5190"/>
            </a:avLst>
          </a:prstGeom>
          <a:gradFill>
            <a:gsLst>
              <a:gs pos="0">
                <a:schemeClr val="accent1">
                  <a:shade val="100000"/>
                  <a:satMod val="120000"/>
                  <a:alpha val="27000"/>
                </a:schemeClr>
              </a:gs>
              <a:gs pos="69000">
                <a:schemeClr val="accent1">
                  <a:tint val="80000"/>
                  <a:shade val="100000"/>
                  <a:satMod val="150000"/>
                  <a:alpha val="27000"/>
                </a:schemeClr>
              </a:gs>
              <a:gs pos="100000">
                <a:schemeClr val="accent1">
                  <a:tint val="50000"/>
                  <a:shade val="100000"/>
                  <a:satMod val="150000"/>
                  <a:alpha val="27000"/>
                </a:schemeClr>
              </a:gs>
            </a:gsLst>
          </a:gradFill>
          <a:ln>
            <a:solidFill>
              <a:schemeClr val="accent1">
                <a:shade val="95000"/>
                <a:satMod val="105000"/>
                <a:alpha val="43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solidFill>
                <a:schemeClr val="tx1"/>
              </a:solidFill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3777690" y="457487"/>
            <a:ext cx="1588618" cy="1588618"/>
            <a:chOff x="3348153" y="2450"/>
            <a:chExt cx="1588618" cy="1588618"/>
          </a:xfrm>
          <a:gradFill flip="none" rotWithShape="1">
            <a:gsLst>
              <a:gs pos="30000">
                <a:schemeClr val="accent1"/>
              </a:gs>
              <a:gs pos="100000">
                <a:schemeClr val="accent1">
                  <a:lumMod val="40000"/>
                  <a:lumOff val="60000"/>
                </a:schemeClr>
              </a:gs>
            </a:gsLst>
            <a:path path="circle">
              <a:fillToRect l="100000" b="100000"/>
            </a:path>
            <a:tileRect t="-100000" r="-100000"/>
          </a:gradFill>
        </p:grpSpPr>
        <p:sp>
          <p:nvSpPr>
            <p:cNvPr id="57" name="Oval 56"/>
            <p:cNvSpPr/>
            <p:nvPr/>
          </p:nvSpPr>
          <p:spPr>
            <a:xfrm>
              <a:off x="3348153" y="2450"/>
              <a:ext cx="1588618" cy="1588618"/>
            </a:xfrm>
            <a:prstGeom prst="ellipse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8" name="Oval 11"/>
            <p:cNvSpPr/>
            <p:nvPr/>
          </p:nvSpPr>
          <p:spPr>
            <a:xfrm>
              <a:off x="3580801" y="235098"/>
              <a:ext cx="1123322" cy="112332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none" lIns="0" tIns="0" rIns="0" bIns="0" spcCol="1270" anchor="ctr"/>
            <a:lstStyle/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Engagement </a:t>
              </a:r>
            </a:p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envers la</a:t>
              </a:r>
            </a:p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mission et </a:t>
              </a:r>
            </a:p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plan stratégique </a:t>
              </a:r>
            </a:p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servant de guide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6066938" y="2120722"/>
            <a:ext cx="1588618" cy="1588618"/>
            <a:chOff x="5637401" y="1665685"/>
            <a:chExt cx="1588618" cy="1588618"/>
          </a:xfrm>
          <a:gradFill flip="none" rotWithShape="1">
            <a:gsLst>
              <a:gs pos="30000">
                <a:schemeClr val="accent1"/>
              </a:gs>
              <a:gs pos="100000">
                <a:schemeClr val="accent1">
                  <a:lumMod val="40000"/>
                  <a:lumOff val="60000"/>
                </a:schemeClr>
              </a:gs>
            </a:gsLst>
            <a:path path="circle">
              <a:fillToRect l="100000" b="100000"/>
            </a:path>
            <a:tileRect t="-100000" r="-100000"/>
          </a:gradFill>
        </p:grpSpPr>
        <p:sp>
          <p:nvSpPr>
            <p:cNvPr id="55" name="Oval 54"/>
            <p:cNvSpPr/>
            <p:nvPr/>
          </p:nvSpPr>
          <p:spPr>
            <a:xfrm>
              <a:off x="5637401" y="1665685"/>
              <a:ext cx="1588618" cy="1588618"/>
            </a:xfrm>
            <a:prstGeom prst="ellipse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6" name="Oval 13"/>
            <p:cNvSpPr/>
            <p:nvPr/>
          </p:nvSpPr>
          <p:spPr>
            <a:xfrm>
              <a:off x="5870049" y="1898333"/>
              <a:ext cx="1123322" cy="112332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none" lIns="13970" tIns="0" rIns="13970" bIns="0" spcCol="1270" anchor="ctr"/>
            <a:lstStyle/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Clarité des rôles </a:t>
              </a:r>
            </a:p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et des </a:t>
              </a:r>
            </a:p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responsabilités</a:t>
              </a: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5192523" y="4811894"/>
            <a:ext cx="1588618" cy="1588618"/>
            <a:chOff x="4762986" y="4356857"/>
            <a:chExt cx="1588618" cy="1588618"/>
          </a:xfrm>
          <a:gradFill flip="none" rotWithShape="1">
            <a:gsLst>
              <a:gs pos="30000">
                <a:schemeClr val="accent1"/>
              </a:gs>
              <a:gs pos="100000">
                <a:schemeClr val="accent1">
                  <a:lumMod val="40000"/>
                  <a:lumOff val="60000"/>
                </a:schemeClr>
              </a:gs>
            </a:gsLst>
            <a:path path="circle">
              <a:fillToRect l="100000" b="100000"/>
            </a:path>
            <a:tileRect t="-100000" r="-100000"/>
          </a:gradFill>
        </p:grpSpPr>
        <p:sp>
          <p:nvSpPr>
            <p:cNvPr id="53" name="Oval 52"/>
            <p:cNvSpPr/>
            <p:nvPr/>
          </p:nvSpPr>
          <p:spPr>
            <a:xfrm>
              <a:off x="4762986" y="4356857"/>
              <a:ext cx="1588618" cy="1588618"/>
            </a:xfrm>
            <a:prstGeom prst="ellipse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4" name="Oval 15"/>
            <p:cNvSpPr/>
            <p:nvPr/>
          </p:nvSpPr>
          <p:spPr>
            <a:xfrm>
              <a:off x="4995634" y="4589505"/>
              <a:ext cx="1123322" cy="112332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none" lIns="0" tIns="0" rIns="0" bIns="0" spcCol="1270" anchor="ctr"/>
            <a:lstStyle/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Contrôle efficace </a:t>
              </a:r>
            </a:p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des finances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2362857" y="4811894"/>
            <a:ext cx="1588618" cy="1588618"/>
            <a:chOff x="1933320" y="4356857"/>
            <a:chExt cx="1588618" cy="1588618"/>
          </a:xfrm>
          <a:gradFill flip="none" rotWithShape="1">
            <a:gsLst>
              <a:gs pos="30000">
                <a:schemeClr val="accent1"/>
              </a:gs>
              <a:gs pos="100000">
                <a:schemeClr val="accent1">
                  <a:lumMod val="40000"/>
                  <a:lumOff val="60000"/>
                </a:schemeClr>
              </a:gs>
            </a:gsLst>
            <a:path path="circle">
              <a:fillToRect l="100000" b="100000"/>
            </a:path>
            <a:tileRect t="-100000" r="-100000"/>
          </a:gradFill>
        </p:grpSpPr>
        <p:sp>
          <p:nvSpPr>
            <p:cNvPr id="51" name="Oval 50"/>
            <p:cNvSpPr/>
            <p:nvPr/>
          </p:nvSpPr>
          <p:spPr>
            <a:xfrm>
              <a:off x="1933320" y="4356857"/>
              <a:ext cx="1588618" cy="1588618"/>
            </a:xfrm>
            <a:prstGeom prst="ellipse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2" name="Oval 17"/>
            <p:cNvSpPr/>
            <p:nvPr/>
          </p:nvSpPr>
          <p:spPr>
            <a:xfrm>
              <a:off x="2165968" y="4589505"/>
              <a:ext cx="1123322" cy="112332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none" lIns="0" tIns="0" rIns="0" bIns="0" spcCol="1270" anchor="ctr"/>
            <a:lstStyle/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Bonne gestion</a:t>
              </a:r>
            </a:p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des</a:t>
              </a:r>
            </a:p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ressources </a:t>
              </a:r>
            </a:p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humaines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1488443" y="2120722"/>
            <a:ext cx="1588618" cy="1588618"/>
            <a:chOff x="1058906" y="1665685"/>
            <a:chExt cx="1588618" cy="1588618"/>
          </a:xfrm>
          <a:gradFill flip="none" rotWithShape="1">
            <a:gsLst>
              <a:gs pos="30000">
                <a:schemeClr val="accent1"/>
              </a:gs>
              <a:gs pos="100000">
                <a:schemeClr val="accent1">
                  <a:lumMod val="40000"/>
                  <a:lumOff val="60000"/>
                </a:schemeClr>
              </a:gs>
            </a:gsLst>
            <a:path path="circle">
              <a:fillToRect l="100000" b="100000"/>
            </a:path>
            <a:tileRect t="-100000" r="-100000"/>
          </a:gradFill>
        </p:grpSpPr>
        <p:sp>
          <p:nvSpPr>
            <p:cNvPr id="49" name="Oval 48"/>
            <p:cNvSpPr/>
            <p:nvPr/>
          </p:nvSpPr>
          <p:spPr>
            <a:xfrm>
              <a:off x="1058906" y="1665685"/>
              <a:ext cx="1588618" cy="1588618"/>
            </a:xfrm>
            <a:prstGeom prst="ellipse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0" name="Oval 19"/>
            <p:cNvSpPr/>
            <p:nvPr/>
          </p:nvSpPr>
          <p:spPr>
            <a:xfrm>
              <a:off x="1291554" y="1898333"/>
              <a:ext cx="1123322" cy="112332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none" lIns="0" tIns="0" rIns="0" bIns="0" spcCol="1270" anchor="ctr"/>
            <a:lstStyle/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Résultats </a:t>
              </a:r>
            </a:p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transparents</a:t>
              </a:r>
            </a:p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et responsables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437272" y="2456587"/>
            <a:ext cx="2269454" cy="2269454"/>
            <a:chOff x="3007735" y="2069089"/>
            <a:chExt cx="2269454" cy="2269454"/>
          </a:xfrm>
          <a:gradFill flip="none" rotWithShape="1">
            <a:gsLst>
              <a:gs pos="30000">
                <a:schemeClr val="accent1"/>
              </a:gs>
              <a:gs pos="100000">
                <a:schemeClr val="accent1">
                  <a:lumMod val="40000"/>
                  <a:lumOff val="60000"/>
                </a:schemeClr>
              </a:gs>
            </a:gsLst>
            <a:path path="circle">
              <a:fillToRect l="100000" b="100000"/>
            </a:path>
            <a:tileRect t="-100000" r="-100000"/>
          </a:gradFill>
        </p:grpSpPr>
        <p:sp>
          <p:nvSpPr>
            <p:cNvPr id="22" name="Oval 21"/>
            <p:cNvSpPr/>
            <p:nvPr/>
          </p:nvSpPr>
          <p:spPr>
            <a:xfrm>
              <a:off x="3007735" y="2069089"/>
              <a:ext cx="2269454" cy="2269454"/>
            </a:xfrm>
            <a:prstGeom prst="ellipse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Oval 9"/>
            <p:cNvSpPr/>
            <p:nvPr/>
          </p:nvSpPr>
          <p:spPr>
            <a:xfrm>
              <a:off x="3264620" y="2499070"/>
              <a:ext cx="1731636" cy="140949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none" lIns="31750" tIns="31750" rIns="31750" bIns="31750" spcCol="1270" anchor="ctr"/>
            <a:lstStyle/>
            <a:p>
              <a:pPr algn="ctr" defTabSz="11112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900" b="1" dirty="0"/>
                <a:t>Normes élevées </a:t>
              </a:r>
            </a:p>
            <a:p>
              <a:pPr algn="ctr" defTabSz="11112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900" b="1" dirty="0"/>
                <a:t>en matière</a:t>
              </a:r>
            </a:p>
            <a:p>
              <a:pPr algn="ctr" defTabSz="11112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900" b="1" dirty="0"/>
                <a:t>de</a:t>
              </a:r>
            </a:p>
            <a:p>
              <a:pPr algn="ctr" defTabSz="11112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900" b="1" dirty="0"/>
                <a:t>comportement</a:t>
              </a:r>
            </a:p>
            <a:p>
              <a:pPr algn="ctr" defTabSz="11112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900" b="1" dirty="0"/>
                <a:t>éthique</a:t>
              </a: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82563" y="584200"/>
            <a:ext cx="6811962" cy="1046163"/>
          </a:xfrm>
        </p:spPr>
        <p:txBody>
          <a:bodyPr lIns="0" tIns="0" rIns="0" bIns="0">
            <a:spAutoFit/>
          </a:bodyPr>
          <a:lstStyle/>
          <a:p>
            <a:pPr algn="r" eaLnBrk="1" hangingPunct="1">
              <a:defRPr/>
            </a:pPr>
            <a:r>
              <a:rPr lang="fr-CA" sz="6000" b="1" dirty="0" smtClean="0">
                <a:solidFill>
                  <a:srgbClr val="6EA9C4"/>
                </a:solidFill>
                <a:latin typeface="+mn-lt"/>
                <a:cs typeface="Century Gothic"/>
              </a:rPr>
              <a:t>La </a:t>
            </a:r>
            <a:r>
              <a:rPr lang="fr-CA" sz="6800" b="1" dirty="0" smtClean="0">
                <a:latin typeface="+mn-lt"/>
                <a:cs typeface="Century Gothic"/>
              </a:rPr>
              <a:t>gouvernance</a:t>
            </a:r>
            <a:endParaRPr lang="fr-CA" sz="6800" b="1" dirty="0">
              <a:latin typeface="+mn-lt"/>
              <a:cs typeface="Century Gothic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5991225" y="1409700"/>
            <a:ext cx="9747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 defTabSz="914400">
              <a:defRPr/>
            </a:pPr>
            <a:r>
              <a:rPr lang="fr-CA" sz="2300" b="1" dirty="0">
                <a:solidFill>
                  <a:srgbClr val="6EA9C4"/>
                </a:solidFill>
                <a:latin typeface="+mn-lt"/>
                <a:ea typeface="+mj-ea"/>
                <a:cs typeface="Century Gothic"/>
              </a:rPr>
              <a:t>est le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4510088" y="1908175"/>
            <a:ext cx="24733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r" defTabSz="914400">
              <a:defRPr/>
            </a:pPr>
            <a:r>
              <a:rPr lang="fr-CA" sz="4600" b="1" dirty="0">
                <a:solidFill>
                  <a:srgbClr val="BFF944"/>
                </a:solidFill>
                <a:latin typeface="+mn-lt"/>
                <a:ea typeface="+mj-ea"/>
                <a:cs typeface="Century Gothic"/>
              </a:rPr>
              <a:t>système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4291013" y="2654300"/>
            <a:ext cx="26955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r" defTabSz="914400">
              <a:defRPr/>
            </a:pPr>
            <a:r>
              <a:rPr lang="fr-CA" sz="2300" b="1" dirty="0">
                <a:solidFill>
                  <a:srgbClr val="6EA9C4"/>
                </a:solidFill>
                <a:latin typeface="+mn-lt"/>
                <a:ea typeface="+mj-ea"/>
                <a:cs typeface="Century Gothic"/>
              </a:rPr>
              <a:t>au moyen duquel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654050" y="3309938"/>
            <a:ext cx="447992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914400">
              <a:defRPr/>
            </a:pPr>
            <a:r>
              <a:rPr lang="fr-CA" sz="4000" b="1" dirty="0">
                <a:solidFill>
                  <a:srgbClr val="6EA9C4"/>
                </a:solidFill>
                <a:latin typeface="+mn-lt"/>
                <a:ea typeface="+mj-ea"/>
                <a:cs typeface="Century Gothic"/>
              </a:rPr>
              <a:t>les </a:t>
            </a:r>
            <a:r>
              <a:rPr lang="fr-CA" sz="4600" b="1" dirty="0">
                <a:solidFill>
                  <a:schemeClr val="accent1"/>
                </a:solidFill>
                <a:latin typeface="+mn-lt"/>
                <a:ea typeface="+mj-ea"/>
                <a:cs typeface="Century Gothic"/>
              </a:rPr>
              <a:t>organismes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3114675" y="3424238"/>
            <a:ext cx="24542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 defTabSz="914400">
              <a:defRPr/>
            </a:pPr>
            <a:r>
              <a:rPr lang="fr-CA" sz="2300" b="1" dirty="0">
                <a:solidFill>
                  <a:srgbClr val="6EA9C4"/>
                </a:solidFill>
                <a:latin typeface="+mn-lt"/>
                <a:ea typeface="+mj-ea"/>
                <a:cs typeface="Century Gothic"/>
              </a:rPr>
              <a:t>sont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4276725" y="3838575"/>
            <a:ext cx="44799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914400">
              <a:defRPr/>
            </a:pPr>
            <a:r>
              <a:rPr lang="fr-CA" sz="4600" b="1">
                <a:solidFill>
                  <a:schemeClr val="accent1"/>
                </a:solidFill>
                <a:latin typeface="+mn-lt"/>
                <a:ea typeface="+mj-ea"/>
                <a:cs typeface="Century Gothic"/>
              </a:rPr>
              <a:t>dirigés 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 bwMode="auto">
          <a:xfrm>
            <a:off x="7610475" y="3981450"/>
            <a:ext cx="1144588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914400">
              <a:defRPr/>
            </a:pPr>
            <a:r>
              <a:rPr lang="fr-CA" sz="2300" b="1" dirty="0">
                <a:solidFill>
                  <a:srgbClr val="6EA9C4"/>
                </a:solidFill>
                <a:latin typeface="+mn-lt"/>
                <a:ea typeface="+mj-ea"/>
                <a:cs typeface="Century Gothic"/>
              </a:rPr>
              <a:t>et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4170363" y="4541838"/>
            <a:ext cx="44799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914400">
              <a:defRPr/>
            </a:pPr>
            <a:r>
              <a:rPr lang="fr-CA" sz="4600" b="1">
                <a:solidFill>
                  <a:schemeClr val="accent1"/>
                </a:solidFill>
                <a:latin typeface="+mn-lt"/>
                <a:ea typeface="+mj-ea"/>
                <a:cs typeface="Century Gothic"/>
              </a:rPr>
              <a:t>gérés.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 bwMode="auto">
          <a:xfrm>
            <a:off x="2066925" y="2159000"/>
            <a:ext cx="5040313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914400">
              <a:defRPr/>
            </a:pPr>
            <a:r>
              <a:rPr lang="fr-CA" sz="3200" b="1" dirty="0">
                <a:solidFill>
                  <a:srgbClr val="BFF944"/>
                </a:solidFill>
                <a:latin typeface="+mn-lt"/>
                <a:ea typeface="+mj-ea"/>
                <a:cs typeface="Century Gothic"/>
              </a:rPr>
              <a:t>les attentes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 bwMode="auto">
          <a:xfrm>
            <a:off x="2066925" y="2709863"/>
            <a:ext cx="50387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914400">
              <a:defRPr/>
            </a:pPr>
            <a:r>
              <a:rPr lang="fr-CA" sz="3200" b="1" dirty="0">
                <a:solidFill>
                  <a:srgbClr val="BFF944"/>
                </a:solidFill>
                <a:latin typeface="+mn-lt"/>
                <a:ea typeface="+mj-ea"/>
                <a:cs typeface="Century Gothic"/>
              </a:rPr>
              <a:t>les pouvoirs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530225" y="952500"/>
            <a:ext cx="428942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defTabSz="914400">
              <a:defRPr/>
            </a:pPr>
            <a:r>
              <a:rPr lang="fr-CA" sz="4000" b="1">
                <a:solidFill>
                  <a:srgbClr val="6EA9C4"/>
                </a:solidFill>
                <a:latin typeface="+mn-lt"/>
                <a:ea typeface="+mj-ea"/>
                <a:cs typeface="Century Gothic"/>
              </a:rPr>
              <a:t>La</a:t>
            </a:r>
            <a:r>
              <a:rPr lang="fr-CA" sz="4000" b="1">
                <a:solidFill>
                  <a:schemeClr val="accent1"/>
                </a:solidFill>
                <a:latin typeface="+mn-lt"/>
                <a:ea typeface="+mj-ea"/>
                <a:cs typeface="Century Gothic"/>
              </a:rPr>
              <a:t> </a:t>
            </a:r>
            <a:r>
              <a:rPr lang="fr-CA" sz="4600" b="1">
                <a:solidFill>
                  <a:schemeClr val="accent1"/>
                </a:solidFill>
                <a:latin typeface="+mn-lt"/>
                <a:ea typeface="+mj-ea"/>
                <a:cs typeface="Century Gothic"/>
              </a:rPr>
              <a:t>gouvernance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3438525" y="1193800"/>
            <a:ext cx="2778125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defTabSz="914400">
              <a:defRPr/>
            </a:pPr>
            <a:r>
              <a:rPr lang="fr-CA" sz="2300" b="1" dirty="0">
                <a:solidFill>
                  <a:srgbClr val="6EA9C4"/>
                </a:solidFill>
                <a:latin typeface="+mn-lt"/>
                <a:ea typeface="+mj-ea"/>
                <a:cs typeface="Century Gothic"/>
              </a:rPr>
              <a:t>signifie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 bwMode="auto">
          <a:xfrm>
            <a:off x="2066925" y="3262313"/>
            <a:ext cx="50387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914400">
              <a:defRPr/>
            </a:pPr>
            <a:r>
              <a:rPr lang="fr-CA" sz="3200" b="1" dirty="0">
                <a:solidFill>
                  <a:srgbClr val="BFF944"/>
                </a:solidFill>
                <a:latin typeface="+mn-lt"/>
                <a:ea typeface="+mj-ea"/>
                <a:cs typeface="Century Gothic"/>
              </a:rPr>
              <a:t>le rendement</a:t>
            </a:r>
          </a:p>
        </p:txBody>
      </p:sp>
      <p:sp>
        <p:nvSpPr>
          <p:cNvPr id="20" name="Title 1"/>
          <p:cNvSpPr txBox="1">
            <a:spLocks/>
          </p:cNvSpPr>
          <p:nvPr/>
        </p:nvSpPr>
        <p:spPr bwMode="auto">
          <a:xfrm>
            <a:off x="2066925" y="4102100"/>
            <a:ext cx="5038725" cy="11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algn="r" defTabSz="914400">
              <a:defRPr/>
            </a:pPr>
            <a:r>
              <a:rPr lang="fr-CA" sz="3200" b="1" dirty="0">
                <a:solidFill>
                  <a:srgbClr val="BFF944"/>
                </a:solidFill>
                <a:latin typeface="+mn-lt"/>
                <a:ea typeface="+mj-ea"/>
                <a:cs typeface="Century Gothic"/>
              </a:rPr>
              <a:t>prescriptions de la loi.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 bwMode="auto">
          <a:xfrm>
            <a:off x="5249863" y="3792538"/>
            <a:ext cx="1863725" cy="44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914400">
              <a:defRPr/>
            </a:pPr>
            <a:r>
              <a:rPr lang="fr-CA" sz="2300" b="1" dirty="0">
                <a:solidFill>
                  <a:srgbClr val="6EA9C4"/>
                </a:solidFill>
                <a:latin typeface="+mn-lt"/>
                <a:ea typeface="+mj-ea"/>
                <a:cs typeface="Century Gothic"/>
              </a:rPr>
              <a:t>et</a:t>
            </a:r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-398463" y="2163763"/>
            <a:ext cx="5051426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914400">
              <a:defRPr/>
            </a:pPr>
            <a:r>
              <a:rPr lang="fr-CA" sz="3200" b="1" dirty="0">
                <a:solidFill>
                  <a:schemeClr val="accent1"/>
                </a:solidFill>
                <a:latin typeface="+mn-lt"/>
                <a:ea typeface="+mj-ea"/>
                <a:cs typeface="Century Gothic"/>
              </a:rPr>
              <a:t>définir</a:t>
            </a:r>
          </a:p>
        </p:txBody>
      </p:sp>
      <p:sp>
        <p:nvSpPr>
          <p:cNvPr id="23" name="Title 1"/>
          <p:cNvSpPr txBox="1">
            <a:spLocks/>
          </p:cNvSpPr>
          <p:nvPr/>
        </p:nvSpPr>
        <p:spPr bwMode="auto">
          <a:xfrm>
            <a:off x="61913" y="2708275"/>
            <a:ext cx="44989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914400">
              <a:defRPr/>
            </a:pPr>
            <a:r>
              <a:rPr lang="fr-CA" sz="3200" b="1" dirty="0">
                <a:solidFill>
                  <a:schemeClr val="accent1"/>
                </a:solidFill>
                <a:latin typeface="+mn-lt"/>
                <a:ea typeface="+mj-ea"/>
                <a:cs typeface="Century Gothic"/>
              </a:rPr>
              <a:t>déléguer</a:t>
            </a:r>
          </a:p>
        </p:txBody>
      </p:sp>
      <p:sp>
        <p:nvSpPr>
          <p:cNvPr id="24" name="Title 1"/>
          <p:cNvSpPr txBox="1">
            <a:spLocks/>
          </p:cNvSpPr>
          <p:nvPr/>
        </p:nvSpPr>
        <p:spPr bwMode="auto">
          <a:xfrm>
            <a:off x="-711200" y="3260725"/>
            <a:ext cx="50514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914400">
              <a:defRPr/>
            </a:pPr>
            <a:r>
              <a:rPr lang="fr-CA" sz="3200" b="1" dirty="0">
                <a:solidFill>
                  <a:schemeClr val="accent1"/>
                </a:solidFill>
                <a:latin typeface="+mn-lt"/>
                <a:ea typeface="+mj-ea"/>
                <a:cs typeface="Century Gothic"/>
              </a:rPr>
              <a:t>vérifier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 bwMode="auto">
          <a:xfrm>
            <a:off x="2066925" y="4157663"/>
            <a:ext cx="50387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914400">
              <a:defRPr/>
            </a:pPr>
            <a:r>
              <a:rPr lang="fr-CA" sz="3200" b="1" dirty="0">
                <a:solidFill>
                  <a:schemeClr val="accent1"/>
                </a:solidFill>
                <a:latin typeface="+mn-lt"/>
                <a:ea typeface="+mj-ea"/>
                <a:cs typeface="Century Gothic"/>
              </a:rPr>
              <a:t>se conformer aux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CA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4350" y="366713"/>
            <a:ext cx="8115300" cy="2111375"/>
          </a:xfrm>
        </p:spPr>
        <p:txBody>
          <a:bodyPr anchor="t"/>
          <a:lstStyle/>
          <a:p>
            <a:pPr algn="r" eaLnBrk="1" hangingPunct="1">
              <a:defRPr/>
            </a:pPr>
            <a:r>
              <a:rPr lang="fr-CA" b="1" smtClean="0">
                <a:solidFill>
                  <a:schemeClr val="bg1"/>
                </a:solidFill>
                <a:latin typeface="+mn-lt"/>
                <a:cs typeface="Century Gothic"/>
              </a:rPr>
              <a:t>Pourquoi la gouvernance est-elle importante pour les organismes du sport?</a:t>
            </a:r>
            <a:endParaRPr lang="fr-CA" b="1">
              <a:solidFill>
                <a:schemeClr val="bg1"/>
              </a:solidFill>
              <a:latin typeface="+mn-lt"/>
              <a:cs typeface="Century Gothic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-114300" y="2760663"/>
            <a:ext cx="9382125" cy="3871912"/>
          </a:xfrm>
          <a:prstGeom prst="rect">
            <a:avLst/>
          </a:prstGeom>
          <a:gradFill rotWithShape="1">
            <a:gsLst>
              <a:gs pos="0">
                <a:srgbClr val="56AED6">
                  <a:alpha val="20000"/>
                </a:srgbClr>
              </a:gs>
              <a:gs pos="100000">
                <a:srgbClr val="9DC8D7">
                  <a:alpha val="20000"/>
                </a:srgbClr>
              </a:gs>
            </a:gsLst>
            <a:lin ang="0" scaled="1"/>
          </a:gradFill>
          <a:ln w="317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fr-CA">
              <a:solidFill>
                <a:schemeClr val="lt1"/>
              </a:solidFill>
              <a:latin typeface="+mn-lt"/>
            </a:endParaRPr>
          </a:p>
        </p:txBody>
      </p:sp>
      <p:sp>
        <p:nvSpPr>
          <p:cNvPr id="21510" name="Title 1"/>
          <p:cNvSpPr txBox="1">
            <a:spLocks/>
          </p:cNvSpPr>
          <p:nvPr/>
        </p:nvSpPr>
        <p:spPr bwMode="auto">
          <a:xfrm>
            <a:off x="504825" y="3068638"/>
            <a:ext cx="8445500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defTabSz="914400">
              <a:buFont typeface="Arial" charset="0"/>
              <a:buChar char="•"/>
            </a:pPr>
            <a:r>
              <a:rPr lang="fr-CA" sz="3400" b="1">
                <a:solidFill>
                  <a:srgbClr val="B1DDEB"/>
                </a:solidFill>
                <a:latin typeface="News Gothic MT"/>
              </a:rPr>
              <a:t> </a:t>
            </a:r>
            <a:r>
              <a:rPr lang="fr-CA" sz="2800" b="1">
                <a:solidFill>
                  <a:srgbClr val="B1DDEB"/>
                </a:solidFill>
                <a:latin typeface="News Gothic MT"/>
              </a:rPr>
              <a:t>Un environnement complexe</a:t>
            </a:r>
          </a:p>
          <a:p>
            <a:pPr defTabSz="914400">
              <a:buFont typeface="Arial" charset="0"/>
              <a:buChar char="•"/>
            </a:pPr>
            <a:endParaRPr lang="fr-CA" sz="2800" b="1">
              <a:solidFill>
                <a:srgbClr val="B1DDEB"/>
              </a:solidFill>
              <a:latin typeface="News Gothic MT"/>
            </a:endParaRPr>
          </a:p>
          <a:p>
            <a:pPr defTabSz="914400">
              <a:buFont typeface="Arial" charset="0"/>
              <a:buChar char="•"/>
            </a:pPr>
            <a:r>
              <a:rPr lang="fr-CA" sz="2800" b="1">
                <a:solidFill>
                  <a:srgbClr val="B1DDEB"/>
                </a:solidFill>
                <a:latin typeface="News Gothic MT"/>
              </a:rPr>
              <a:t> Des demandes et des attentes des membres, des intervenants et des bailleurs de fonds</a:t>
            </a:r>
          </a:p>
          <a:p>
            <a:pPr defTabSz="914400">
              <a:buFont typeface="Arial" charset="0"/>
              <a:buChar char="•"/>
            </a:pPr>
            <a:endParaRPr lang="fr-CA" sz="2800" b="1">
              <a:solidFill>
                <a:srgbClr val="B1DDEB"/>
              </a:solidFill>
              <a:latin typeface="News Gothic MT"/>
            </a:endParaRPr>
          </a:p>
          <a:p>
            <a:pPr defTabSz="914400">
              <a:buFont typeface="Arial" charset="0"/>
              <a:buChar char="•"/>
            </a:pPr>
            <a:r>
              <a:rPr lang="fr-CA" sz="2800" b="1">
                <a:solidFill>
                  <a:srgbClr val="BFF944"/>
                </a:solidFill>
                <a:latin typeface="News Gothic MT"/>
              </a:rPr>
              <a:t> Essentielle à la réussite des organisations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24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CA"/>
          </a:p>
        </p:txBody>
      </p:sp>
      <p:sp>
        <p:nvSpPr>
          <p:cNvPr id="22532" name="Title 1"/>
          <p:cNvSpPr>
            <a:spLocks/>
          </p:cNvSpPr>
          <p:nvPr/>
        </p:nvSpPr>
        <p:spPr bwMode="auto">
          <a:xfrm>
            <a:off x="427038" y="368300"/>
            <a:ext cx="8115300" cy="211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0" hangingPunct="0"/>
            <a:r>
              <a:rPr lang="fr-CA" sz="4600" b="1">
                <a:solidFill>
                  <a:schemeClr val="bg1"/>
                </a:solidFill>
                <a:latin typeface="News Gothic MT"/>
              </a:rPr>
              <a:t>Pourquoi la gouvernance est-elle importante pour Sport Canada?</a:t>
            </a:r>
            <a:endParaRPr lang="fr-CA" sz="4600">
              <a:solidFill>
                <a:schemeClr val="accent1"/>
              </a:solidFill>
              <a:latin typeface="News Gothic M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-120650" y="2673350"/>
            <a:ext cx="9402763" cy="3871913"/>
          </a:xfrm>
          <a:prstGeom prst="rect">
            <a:avLst/>
          </a:prstGeom>
          <a:gradFill rotWithShape="1">
            <a:gsLst>
              <a:gs pos="0">
                <a:srgbClr val="56AED6">
                  <a:alpha val="20000"/>
                </a:srgbClr>
              </a:gs>
              <a:gs pos="100000">
                <a:srgbClr val="9DC8D7">
                  <a:alpha val="20000"/>
                </a:srgbClr>
              </a:gs>
            </a:gsLst>
            <a:lin ang="0" scaled="1"/>
          </a:gradFill>
          <a:ln w="317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fr-CA">
              <a:solidFill>
                <a:schemeClr val="lt1"/>
              </a:solidFill>
              <a:latin typeface="+mn-lt"/>
            </a:endParaRPr>
          </a:p>
        </p:txBody>
      </p:sp>
      <p:sp>
        <p:nvSpPr>
          <p:cNvPr id="22534" name="Title 1"/>
          <p:cNvSpPr txBox="1">
            <a:spLocks/>
          </p:cNvSpPr>
          <p:nvPr/>
        </p:nvSpPr>
        <p:spPr bwMode="auto">
          <a:xfrm>
            <a:off x="523875" y="2898775"/>
            <a:ext cx="8445500" cy="353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defTabSz="914400">
              <a:buFont typeface="Arial" charset="0"/>
              <a:buChar char="•"/>
            </a:pPr>
            <a:r>
              <a:rPr lang="fr-CA" sz="3400" b="1">
                <a:solidFill>
                  <a:srgbClr val="B1DDEB"/>
                </a:solidFill>
                <a:latin typeface="News Gothic MT"/>
              </a:rPr>
              <a:t> </a:t>
            </a:r>
            <a:r>
              <a:rPr lang="fr-CA" sz="2800" b="1">
                <a:solidFill>
                  <a:srgbClr val="B1DDEB"/>
                </a:solidFill>
                <a:latin typeface="News Gothic MT"/>
              </a:rPr>
              <a:t>Elle constitue le fondement de la responsabilisation envers la population canadienne.</a:t>
            </a:r>
          </a:p>
          <a:p>
            <a:pPr defTabSz="914400">
              <a:buFont typeface="Arial" charset="0"/>
              <a:buChar char="•"/>
            </a:pPr>
            <a:endParaRPr lang="fr-CA" sz="2800" b="1">
              <a:solidFill>
                <a:srgbClr val="B1DDEB"/>
              </a:solidFill>
              <a:latin typeface="News Gothic MT"/>
            </a:endParaRPr>
          </a:p>
          <a:p>
            <a:pPr defTabSz="914400">
              <a:buFont typeface="Arial" charset="0"/>
              <a:buChar char="•"/>
            </a:pPr>
            <a:r>
              <a:rPr lang="fr-CA" sz="2800" b="1">
                <a:solidFill>
                  <a:srgbClr val="B1DDEB"/>
                </a:solidFill>
                <a:latin typeface="News Gothic MT"/>
              </a:rPr>
              <a:t> Elle est requise dans le cadre d’un investissement public important.</a:t>
            </a:r>
          </a:p>
          <a:p>
            <a:pPr defTabSz="914400">
              <a:buFont typeface="Arial" charset="0"/>
              <a:buChar char="•"/>
            </a:pPr>
            <a:endParaRPr lang="fr-CA" sz="2800" b="1">
              <a:solidFill>
                <a:srgbClr val="B1DDEB"/>
              </a:solidFill>
              <a:latin typeface="News Gothic MT"/>
            </a:endParaRPr>
          </a:p>
          <a:p>
            <a:pPr defTabSz="914400">
              <a:buFont typeface="Arial" charset="0"/>
              <a:buChar char="•"/>
            </a:pPr>
            <a:r>
              <a:rPr lang="fr-CA" sz="2800" b="1">
                <a:solidFill>
                  <a:srgbClr val="B1DDEB"/>
                </a:solidFill>
                <a:latin typeface="News Gothic MT"/>
              </a:rPr>
              <a:t> Elle consolide le système sportif canadien.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23556" name="Title 1"/>
          <p:cNvSpPr txBox="1">
            <a:spLocks/>
          </p:cNvSpPr>
          <p:nvPr/>
        </p:nvSpPr>
        <p:spPr bwMode="auto">
          <a:xfrm>
            <a:off x="3503613" y="2249488"/>
            <a:ext cx="2051050" cy="44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defTabSz="914400"/>
            <a:r>
              <a:rPr lang="fr-CA" sz="3000" b="1">
                <a:solidFill>
                  <a:srgbClr val="B1DDEB"/>
                </a:solidFill>
                <a:latin typeface="News Gothic MT"/>
              </a:rPr>
              <a:t>touche</a:t>
            </a:r>
          </a:p>
        </p:txBody>
      </p:sp>
      <p:sp>
        <p:nvSpPr>
          <p:cNvPr id="23557" name="Title 1"/>
          <p:cNvSpPr>
            <a:spLocks noGrp="1"/>
          </p:cNvSpPr>
          <p:nvPr>
            <p:ph type="title"/>
          </p:nvPr>
        </p:nvSpPr>
        <p:spPr>
          <a:xfrm>
            <a:off x="4352925" y="1992313"/>
            <a:ext cx="3616325" cy="708025"/>
          </a:xfrm>
        </p:spPr>
        <p:txBody>
          <a:bodyPr lIns="0" tIns="0" rIns="0" bIns="0">
            <a:spAutoFit/>
          </a:bodyPr>
          <a:lstStyle/>
          <a:p>
            <a:pPr algn="r" eaLnBrk="1" hangingPunct="1"/>
            <a:r>
              <a:rPr lang="fr-CA" sz="4000" b="1" smtClean="0">
                <a:solidFill>
                  <a:schemeClr val="bg1"/>
                </a:solidFill>
              </a:rPr>
              <a:t>les </a:t>
            </a:r>
            <a:r>
              <a:rPr lang="fr-CA" b="1" smtClean="0">
                <a:solidFill>
                  <a:schemeClr val="bg1"/>
                </a:solidFill>
              </a:rPr>
              <a:t>gens :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4576763" y="2938463"/>
            <a:ext cx="33702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14400">
              <a:defRPr/>
            </a:pPr>
            <a:r>
              <a:rPr lang="fr-CA" sz="4000" b="1" dirty="0">
                <a:solidFill>
                  <a:schemeClr val="bg2">
                    <a:lumMod val="90000"/>
                  </a:schemeClr>
                </a:solidFill>
                <a:latin typeface="+mn-lt"/>
                <a:ea typeface="+mj-ea"/>
                <a:cs typeface="Century Gothic"/>
              </a:rPr>
              <a:t>les </a:t>
            </a:r>
            <a:r>
              <a:rPr lang="fr-CA" sz="4600" b="1" dirty="0">
                <a:solidFill>
                  <a:schemeClr val="bg2">
                    <a:lumMod val="90000"/>
                  </a:schemeClr>
                </a:solidFill>
                <a:latin typeface="+mn-lt"/>
                <a:ea typeface="+mj-ea"/>
                <a:cs typeface="Century Gothic"/>
              </a:rPr>
              <a:t>athlètes,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3608388" y="3754438"/>
            <a:ext cx="43370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14400">
              <a:defRPr/>
            </a:pPr>
            <a:r>
              <a:rPr lang="fr-CA" sz="4000" b="1" dirty="0">
                <a:solidFill>
                  <a:schemeClr val="bg2">
                    <a:lumMod val="90000"/>
                  </a:schemeClr>
                </a:solidFill>
                <a:latin typeface="+mn-lt"/>
                <a:ea typeface="+mj-ea"/>
                <a:cs typeface="Century Gothic"/>
              </a:rPr>
              <a:t>les </a:t>
            </a:r>
            <a:r>
              <a:rPr lang="fr-CA" sz="4600" b="1" dirty="0">
                <a:solidFill>
                  <a:schemeClr val="bg2">
                    <a:lumMod val="90000"/>
                  </a:schemeClr>
                </a:solidFill>
                <a:latin typeface="+mn-lt"/>
                <a:ea typeface="+mj-ea"/>
                <a:cs typeface="Century Gothic"/>
              </a:rPr>
              <a:t>entraîneurs,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4576763" y="4568825"/>
            <a:ext cx="33686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14400">
              <a:defRPr/>
            </a:pPr>
            <a:r>
              <a:rPr lang="fr-CA" sz="4000" b="1" dirty="0">
                <a:solidFill>
                  <a:schemeClr val="bg2">
                    <a:lumMod val="90000"/>
                  </a:schemeClr>
                </a:solidFill>
                <a:latin typeface="+mn-lt"/>
                <a:ea typeface="+mj-ea"/>
                <a:cs typeface="Century Gothic"/>
              </a:rPr>
              <a:t>les </a:t>
            </a:r>
            <a:r>
              <a:rPr lang="fr-CA" sz="4600" b="1" dirty="0">
                <a:solidFill>
                  <a:schemeClr val="bg2">
                    <a:lumMod val="90000"/>
                  </a:schemeClr>
                </a:solidFill>
                <a:latin typeface="+mn-lt"/>
                <a:ea typeface="+mj-ea"/>
                <a:cs typeface="Century Gothic"/>
              </a:rPr>
              <a:t>officiels,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 bwMode="auto">
          <a:xfrm>
            <a:off x="3400425" y="5384800"/>
            <a:ext cx="45450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14400">
              <a:defRPr/>
            </a:pPr>
            <a:r>
              <a:rPr lang="fr-CA" sz="4000" b="1" dirty="0">
                <a:solidFill>
                  <a:schemeClr val="bg2">
                    <a:lumMod val="90000"/>
                  </a:schemeClr>
                </a:solidFill>
                <a:latin typeface="+mn-lt"/>
                <a:ea typeface="+mj-ea"/>
                <a:cs typeface="Century Gothic"/>
              </a:rPr>
              <a:t>les </a:t>
            </a:r>
            <a:r>
              <a:rPr lang="fr-CA" sz="4600" b="1" dirty="0">
                <a:solidFill>
                  <a:schemeClr val="bg2">
                    <a:lumMod val="90000"/>
                  </a:schemeClr>
                </a:solidFill>
                <a:latin typeface="+mn-lt"/>
                <a:ea typeface="+mj-ea"/>
                <a:cs typeface="Century Gothic"/>
              </a:rPr>
              <a:t>participants.</a:t>
            </a:r>
          </a:p>
        </p:txBody>
      </p:sp>
      <p:grpSp>
        <p:nvGrpSpPr>
          <p:cNvPr id="23562" name="Group 15"/>
          <p:cNvGrpSpPr>
            <a:grpSpLocks/>
          </p:cNvGrpSpPr>
          <p:nvPr/>
        </p:nvGrpSpPr>
        <p:grpSpPr bwMode="auto">
          <a:xfrm rot="-2400000">
            <a:off x="446088" y="374650"/>
            <a:ext cx="3375025" cy="2266950"/>
            <a:chOff x="-135120" y="712631"/>
            <a:chExt cx="3375025" cy="2267045"/>
          </a:xfrm>
        </p:grpSpPr>
        <p:sp>
          <p:nvSpPr>
            <p:cNvPr id="23563" name="Title 1"/>
            <p:cNvSpPr txBox="1">
              <a:spLocks/>
            </p:cNvSpPr>
            <p:nvPr/>
          </p:nvSpPr>
          <p:spPr bwMode="auto">
            <a:xfrm>
              <a:off x="-67998" y="712631"/>
              <a:ext cx="3067050" cy="6309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fr-CA" sz="3500" b="1">
                  <a:solidFill>
                    <a:srgbClr val="B1DDEB"/>
                  </a:solidFill>
                  <a:latin typeface="News Gothic MT"/>
                </a:rPr>
                <a:t>Au final,</a:t>
              </a:r>
              <a:endParaRPr lang="fr-CA" sz="4000" b="1">
                <a:solidFill>
                  <a:srgbClr val="FFFFFF"/>
                </a:solidFill>
                <a:latin typeface="News Gothic MT"/>
              </a:endParaRPr>
            </a:p>
          </p:txBody>
        </p:sp>
        <p:sp>
          <p:nvSpPr>
            <p:cNvPr id="6" name="Title 1"/>
            <p:cNvSpPr txBox="1">
              <a:spLocks/>
            </p:cNvSpPr>
            <p:nvPr/>
          </p:nvSpPr>
          <p:spPr bwMode="auto">
            <a:xfrm>
              <a:off x="-135133" y="1176027"/>
              <a:ext cx="3375025" cy="1108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b">
              <a:spAutoFit/>
            </a:bodyPr>
            <a:lstStyle/>
            <a:p>
              <a:pPr defTabSz="914400">
                <a:defRPr/>
              </a:pPr>
              <a:r>
                <a:rPr lang="fr-CA" sz="6600" b="1" dirty="0">
                  <a:solidFill>
                    <a:srgbClr val="BFF944"/>
                  </a:solidFill>
                  <a:latin typeface="+mn-lt"/>
                  <a:ea typeface="+mj-ea"/>
                  <a:cs typeface="Century Gothic"/>
                </a:rPr>
                <a:t>le sport</a:t>
              </a:r>
            </a:p>
          </p:txBody>
        </p:sp>
        <p:sp>
          <p:nvSpPr>
            <p:cNvPr id="23565" name="Title 1"/>
            <p:cNvSpPr txBox="1">
              <a:spLocks/>
            </p:cNvSpPr>
            <p:nvPr/>
          </p:nvSpPr>
          <p:spPr bwMode="auto">
            <a:xfrm>
              <a:off x="-81072" y="2271651"/>
              <a:ext cx="3065463" cy="708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fr-CA" sz="4000" b="1">
                  <a:solidFill>
                    <a:schemeClr val="bg1"/>
                  </a:solidFill>
                  <a:latin typeface="News Gothic MT"/>
                </a:rPr>
                <a:t>canadien</a:t>
              </a: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3437272" y="2860704"/>
            <a:ext cx="2269454" cy="2269454"/>
            <a:chOff x="3007735" y="2069089"/>
            <a:chExt cx="2269454" cy="2269454"/>
          </a:xfrm>
          <a:gradFill flip="none" rotWithShape="1">
            <a:gsLst>
              <a:gs pos="30000">
                <a:schemeClr val="accent1"/>
              </a:gs>
              <a:gs pos="100000">
                <a:schemeClr val="accent1">
                  <a:lumMod val="40000"/>
                  <a:lumOff val="60000"/>
                </a:schemeClr>
              </a:gs>
            </a:gsLst>
            <a:path path="circle">
              <a:fillToRect l="100000" b="100000"/>
            </a:path>
            <a:tileRect t="-100000" r="-100000"/>
          </a:gradFill>
        </p:grpSpPr>
        <p:sp>
          <p:nvSpPr>
            <p:cNvPr id="59" name="Oval 58"/>
            <p:cNvSpPr/>
            <p:nvPr/>
          </p:nvSpPr>
          <p:spPr>
            <a:xfrm>
              <a:off x="3007735" y="2069089"/>
              <a:ext cx="2269454" cy="2269454"/>
            </a:xfrm>
            <a:prstGeom prst="ellipse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0" name="Oval 9"/>
            <p:cNvSpPr/>
            <p:nvPr/>
          </p:nvSpPr>
          <p:spPr>
            <a:xfrm>
              <a:off x="3264620" y="2553110"/>
              <a:ext cx="1731636" cy="140949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none" lIns="31750" tIns="31750" rIns="31750" bIns="31750" spcCol="1270" anchor="ctr"/>
            <a:lstStyle/>
            <a:p>
              <a:pPr algn="ctr" defTabSz="11112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900" b="1" dirty="0"/>
                <a:t>Normes élevées </a:t>
              </a:r>
            </a:p>
            <a:p>
              <a:pPr algn="ctr" defTabSz="11112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900" b="1" dirty="0"/>
                <a:t>en matière</a:t>
              </a:r>
            </a:p>
            <a:p>
              <a:pPr algn="ctr" defTabSz="11112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900" b="1" dirty="0"/>
                <a:t>de</a:t>
              </a:r>
            </a:p>
            <a:p>
              <a:pPr algn="ctr" defTabSz="11112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900" b="1" dirty="0"/>
                <a:t>comportement</a:t>
              </a:r>
            </a:p>
            <a:p>
              <a:pPr algn="ctr" defTabSz="11112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900" b="1" dirty="0"/>
                <a:t>éthique</a:t>
              </a:r>
            </a:p>
          </p:txBody>
        </p:sp>
      </p:grpSp>
      <p:sp>
        <p:nvSpPr>
          <p:cNvPr id="70" name="Donut 69"/>
          <p:cNvSpPr/>
          <p:nvPr/>
        </p:nvSpPr>
        <p:spPr>
          <a:xfrm>
            <a:off x="2005200" y="1271002"/>
            <a:ext cx="5130211" cy="5099912"/>
          </a:xfrm>
          <a:prstGeom prst="donut">
            <a:avLst>
              <a:gd name="adj" fmla="val 5190"/>
            </a:avLst>
          </a:prstGeom>
          <a:gradFill>
            <a:gsLst>
              <a:gs pos="0">
                <a:schemeClr val="accent1">
                  <a:shade val="100000"/>
                  <a:satMod val="120000"/>
                  <a:alpha val="27000"/>
                </a:schemeClr>
              </a:gs>
              <a:gs pos="69000">
                <a:schemeClr val="accent1">
                  <a:tint val="80000"/>
                  <a:shade val="100000"/>
                  <a:satMod val="150000"/>
                  <a:alpha val="27000"/>
                </a:schemeClr>
              </a:gs>
              <a:gs pos="100000">
                <a:schemeClr val="accent1">
                  <a:tint val="50000"/>
                  <a:shade val="100000"/>
                  <a:satMod val="150000"/>
                  <a:alpha val="27000"/>
                </a:schemeClr>
              </a:gs>
            </a:gsLst>
          </a:gradFill>
          <a:ln>
            <a:solidFill>
              <a:schemeClr val="accent1">
                <a:shade val="95000"/>
                <a:satMod val="105000"/>
                <a:alpha val="43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solidFill>
                <a:schemeClr val="tx1"/>
              </a:solidFill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3777690" y="794065"/>
            <a:ext cx="1588618" cy="1588618"/>
            <a:chOff x="3348153" y="2450"/>
            <a:chExt cx="1588618" cy="1588618"/>
          </a:xfrm>
          <a:gradFill flip="none" rotWithShape="1">
            <a:gsLst>
              <a:gs pos="30000">
                <a:schemeClr val="accent1"/>
              </a:gs>
              <a:gs pos="100000">
                <a:schemeClr val="accent1">
                  <a:lumMod val="40000"/>
                  <a:lumOff val="60000"/>
                </a:schemeClr>
              </a:gs>
            </a:gsLst>
            <a:path path="circle">
              <a:fillToRect l="100000" b="100000"/>
            </a:path>
            <a:tileRect t="-100000" r="-100000"/>
          </a:gradFill>
        </p:grpSpPr>
        <p:sp>
          <p:nvSpPr>
            <p:cNvPr id="72" name="Oval 71"/>
            <p:cNvSpPr/>
            <p:nvPr/>
          </p:nvSpPr>
          <p:spPr>
            <a:xfrm>
              <a:off x="3348153" y="2450"/>
              <a:ext cx="1588618" cy="1588618"/>
            </a:xfrm>
            <a:prstGeom prst="ellipse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3" name="Oval 11"/>
            <p:cNvSpPr/>
            <p:nvPr/>
          </p:nvSpPr>
          <p:spPr>
            <a:xfrm>
              <a:off x="3580801" y="235098"/>
              <a:ext cx="1123322" cy="112332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none" lIns="0" tIns="0" rIns="0" bIns="0" spcCol="1270" anchor="ctr"/>
            <a:lstStyle/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Engagement </a:t>
              </a:r>
            </a:p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envers la </a:t>
              </a:r>
            </a:p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mission et </a:t>
              </a:r>
            </a:p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plan stratégique </a:t>
              </a:r>
            </a:p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servant de guide</a:t>
              </a: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6066938" y="2457300"/>
            <a:ext cx="1588618" cy="1588618"/>
            <a:chOff x="5637401" y="1665685"/>
            <a:chExt cx="1588618" cy="1588618"/>
          </a:xfrm>
          <a:gradFill flip="none" rotWithShape="1">
            <a:gsLst>
              <a:gs pos="30000">
                <a:schemeClr val="accent1"/>
              </a:gs>
              <a:gs pos="100000">
                <a:schemeClr val="accent1">
                  <a:lumMod val="40000"/>
                  <a:lumOff val="60000"/>
                </a:schemeClr>
              </a:gs>
            </a:gsLst>
            <a:path path="circle">
              <a:fillToRect l="100000" b="100000"/>
            </a:path>
            <a:tileRect t="-100000" r="-100000"/>
          </a:gradFill>
        </p:grpSpPr>
        <p:sp>
          <p:nvSpPr>
            <p:cNvPr id="75" name="Oval 74"/>
            <p:cNvSpPr/>
            <p:nvPr/>
          </p:nvSpPr>
          <p:spPr>
            <a:xfrm>
              <a:off x="5637401" y="1665685"/>
              <a:ext cx="1588618" cy="1588618"/>
            </a:xfrm>
            <a:prstGeom prst="ellipse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6" name="Oval 13"/>
            <p:cNvSpPr/>
            <p:nvPr/>
          </p:nvSpPr>
          <p:spPr>
            <a:xfrm>
              <a:off x="5870049" y="1898333"/>
              <a:ext cx="1123322" cy="112332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none" lIns="13970" tIns="0" rIns="13970" bIns="0" spcCol="1270" anchor="ctr"/>
            <a:lstStyle/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 dirty="0"/>
                <a:t>Clarté des rôles </a:t>
              </a:r>
            </a:p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 dirty="0"/>
                <a:t>et des</a:t>
              </a:r>
            </a:p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 dirty="0"/>
                <a:t>responsabilités</a:t>
              </a: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5192523" y="5148472"/>
            <a:ext cx="1588618" cy="1588618"/>
            <a:chOff x="4762986" y="4356857"/>
            <a:chExt cx="1588618" cy="1588618"/>
          </a:xfrm>
          <a:gradFill flip="none" rotWithShape="1">
            <a:gsLst>
              <a:gs pos="30000">
                <a:schemeClr val="accent1"/>
              </a:gs>
              <a:gs pos="100000">
                <a:schemeClr val="accent1">
                  <a:lumMod val="40000"/>
                  <a:lumOff val="60000"/>
                </a:schemeClr>
              </a:gs>
            </a:gsLst>
            <a:path path="circle">
              <a:fillToRect l="100000" b="100000"/>
            </a:path>
            <a:tileRect t="-100000" r="-100000"/>
          </a:gradFill>
        </p:grpSpPr>
        <p:sp>
          <p:nvSpPr>
            <p:cNvPr id="78" name="Oval 77"/>
            <p:cNvSpPr/>
            <p:nvPr/>
          </p:nvSpPr>
          <p:spPr>
            <a:xfrm>
              <a:off x="4762986" y="4356857"/>
              <a:ext cx="1588618" cy="1588618"/>
            </a:xfrm>
            <a:prstGeom prst="ellipse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9" name="Oval 15"/>
            <p:cNvSpPr/>
            <p:nvPr/>
          </p:nvSpPr>
          <p:spPr>
            <a:xfrm>
              <a:off x="4995634" y="4589505"/>
              <a:ext cx="1123322" cy="112332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none" lIns="0" tIns="0" rIns="0" bIns="0" spcCol="1270" anchor="ctr"/>
            <a:lstStyle/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Contrôle efficace </a:t>
              </a:r>
            </a:p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des finances</a:t>
              </a: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2362857" y="5148472"/>
            <a:ext cx="1588618" cy="1588618"/>
            <a:chOff x="1933320" y="4356857"/>
            <a:chExt cx="1588618" cy="1588618"/>
          </a:xfrm>
          <a:gradFill flip="none" rotWithShape="1">
            <a:gsLst>
              <a:gs pos="30000">
                <a:schemeClr val="accent1"/>
              </a:gs>
              <a:gs pos="100000">
                <a:schemeClr val="accent1">
                  <a:lumMod val="40000"/>
                  <a:lumOff val="60000"/>
                </a:schemeClr>
              </a:gs>
            </a:gsLst>
            <a:path path="circle">
              <a:fillToRect l="100000" b="100000"/>
            </a:path>
            <a:tileRect t="-100000" r="-100000"/>
          </a:gradFill>
        </p:grpSpPr>
        <p:sp>
          <p:nvSpPr>
            <p:cNvPr id="81" name="Oval 80"/>
            <p:cNvSpPr/>
            <p:nvPr/>
          </p:nvSpPr>
          <p:spPr>
            <a:xfrm>
              <a:off x="1933320" y="4356857"/>
              <a:ext cx="1588618" cy="1588618"/>
            </a:xfrm>
            <a:prstGeom prst="ellipse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2" name="Oval 17"/>
            <p:cNvSpPr/>
            <p:nvPr/>
          </p:nvSpPr>
          <p:spPr>
            <a:xfrm>
              <a:off x="2165968" y="4589505"/>
              <a:ext cx="1123322" cy="112332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none" lIns="0" tIns="0" rIns="0" bIns="0" spcCol="1270" anchor="ctr"/>
            <a:lstStyle/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Bonne gestion</a:t>
              </a:r>
            </a:p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des </a:t>
              </a:r>
            </a:p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ressources </a:t>
              </a:r>
            </a:p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humaines</a:t>
              </a: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1488443" y="2457300"/>
            <a:ext cx="1588618" cy="1588618"/>
            <a:chOff x="1058906" y="1665685"/>
            <a:chExt cx="1588618" cy="1588618"/>
          </a:xfrm>
          <a:gradFill flip="none" rotWithShape="1">
            <a:gsLst>
              <a:gs pos="30000">
                <a:schemeClr val="accent1"/>
              </a:gs>
              <a:gs pos="100000">
                <a:schemeClr val="accent1">
                  <a:lumMod val="40000"/>
                  <a:lumOff val="60000"/>
                </a:schemeClr>
              </a:gs>
            </a:gsLst>
            <a:path path="circle">
              <a:fillToRect l="100000" b="100000"/>
            </a:path>
            <a:tileRect t="-100000" r="-100000"/>
          </a:gradFill>
        </p:grpSpPr>
        <p:sp>
          <p:nvSpPr>
            <p:cNvPr id="84" name="Oval 83"/>
            <p:cNvSpPr/>
            <p:nvPr/>
          </p:nvSpPr>
          <p:spPr>
            <a:xfrm>
              <a:off x="1058906" y="1665685"/>
              <a:ext cx="1588618" cy="1588618"/>
            </a:xfrm>
            <a:prstGeom prst="ellipse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5" name="Oval 19"/>
            <p:cNvSpPr/>
            <p:nvPr/>
          </p:nvSpPr>
          <p:spPr>
            <a:xfrm>
              <a:off x="1291554" y="1898333"/>
              <a:ext cx="1123322" cy="112332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none" lIns="0" tIns="0" rIns="0" bIns="0" spcCol="1270" anchor="ctr"/>
            <a:lstStyle/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Résultats </a:t>
              </a:r>
            </a:p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transparents </a:t>
              </a:r>
            </a:p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et responsables</a:t>
              </a:r>
            </a:p>
          </p:txBody>
        </p:sp>
      </p:grpSp>
      <p:sp>
        <p:nvSpPr>
          <p:cNvPr id="86" name="Title 1"/>
          <p:cNvSpPr txBox="1">
            <a:spLocks/>
          </p:cNvSpPr>
          <p:nvPr/>
        </p:nvSpPr>
        <p:spPr bwMode="auto">
          <a:xfrm>
            <a:off x="0" y="30163"/>
            <a:ext cx="9144000" cy="97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914400">
              <a:defRPr/>
            </a:pPr>
            <a:r>
              <a:rPr lang="fr-CA" sz="4600" b="1" dirty="0">
                <a:solidFill>
                  <a:schemeClr val="accent1"/>
                </a:solidFill>
                <a:latin typeface="+mn-lt"/>
                <a:ea typeface="+mj-ea"/>
                <a:cs typeface="Century Gothic"/>
              </a:rPr>
              <a:t>Principes de la gouvernance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26"/>
          <p:cNvSpPr/>
          <p:nvPr/>
        </p:nvSpPr>
        <p:spPr>
          <a:xfrm>
            <a:off x="1254125" y="1258888"/>
            <a:ext cx="6640513" cy="1565275"/>
          </a:xfrm>
          <a:prstGeom prst="roundRect">
            <a:avLst/>
          </a:prstGeom>
          <a:gradFill flip="none" rotWithShape="0">
            <a:gsLst>
              <a:gs pos="0">
                <a:srgbClr val="56AED6">
                  <a:alpha val="10000"/>
                </a:srgbClr>
              </a:gs>
              <a:gs pos="100000">
                <a:srgbClr val="9DC8D7">
                  <a:alpha val="10000"/>
                </a:srgbClr>
              </a:gs>
            </a:gsLst>
            <a:lin ang="0" scaled="1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grpSp>
        <p:nvGrpSpPr>
          <p:cNvPr id="3" name="Group 8"/>
          <p:cNvGrpSpPr/>
          <p:nvPr/>
        </p:nvGrpSpPr>
        <p:grpSpPr>
          <a:xfrm>
            <a:off x="457200" y="457487"/>
            <a:ext cx="1588618" cy="1588618"/>
            <a:chOff x="3348153" y="2450"/>
            <a:chExt cx="1588618" cy="1588618"/>
          </a:xfrm>
          <a:gradFill flip="none" rotWithShape="1">
            <a:gsLst>
              <a:gs pos="30000">
                <a:schemeClr val="accent1"/>
              </a:gs>
              <a:gs pos="100000">
                <a:schemeClr val="accent1">
                  <a:lumMod val="40000"/>
                  <a:lumOff val="60000"/>
                </a:schemeClr>
              </a:gs>
            </a:gsLst>
            <a:path path="circle">
              <a:fillToRect l="100000" b="100000"/>
            </a:path>
            <a:tileRect t="-100000" r="-100000"/>
          </a:gradFill>
        </p:grpSpPr>
        <p:sp>
          <p:nvSpPr>
            <p:cNvPr id="29" name="Oval 28"/>
            <p:cNvSpPr/>
            <p:nvPr/>
          </p:nvSpPr>
          <p:spPr>
            <a:xfrm>
              <a:off x="3348153" y="2450"/>
              <a:ext cx="1588618" cy="1588618"/>
            </a:xfrm>
            <a:prstGeom prst="ellipse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Oval 11"/>
            <p:cNvSpPr/>
            <p:nvPr/>
          </p:nvSpPr>
          <p:spPr>
            <a:xfrm>
              <a:off x="3580801" y="235098"/>
              <a:ext cx="1123322" cy="112332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none" lIns="0" tIns="0" rIns="0" bIns="0" spcCol="1270" anchor="ctr"/>
            <a:lstStyle/>
            <a:p>
              <a:pPr algn="ctr" defTabSz="11112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Normes élevées</a:t>
              </a:r>
            </a:p>
            <a:p>
              <a:pPr algn="ctr" defTabSz="11112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en matière de</a:t>
              </a:r>
            </a:p>
            <a:p>
              <a:pPr algn="ctr" defTabSz="11112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comportement</a:t>
              </a:r>
            </a:p>
            <a:p>
              <a:pPr algn="ctr" defTabSz="11112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/>
                <a:t>éthique</a:t>
              </a:r>
            </a:p>
          </p:txBody>
        </p:sp>
      </p:grpSp>
      <p:sp>
        <p:nvSpPr>
          <p:cNvPr id="31" name="Title 1"/>
          <p:cNvSpPr txBox="1">
            <a:spLocks/>
          </p:cNvSpPr>
          <p:nvPr/>
        </p:nvSpPr>
        <p:spPr bwMode="auto">
          <a:xfrm>
            <a:off x="2081213" y="1501775"/>
            <a:ext cx="5184775" cy="454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defTabSz="914400">
              <a:buFont typeface="Arial"/>
              <a:buChar char="•"/>
              <a:defRPr/>
            </a:pPr>
            <a:r>
              <a:rPr lang="fr-CA" sz="1600" b="1" dirty="0">
                <a:solidFill>
                  <a:srgbClr val="6EA9C4"/>
                </a:solidFill>
                <a:latin typeface="+mn-lt"/>
                <a:ea typeface="+mj-ea"/>
                <a:cs typeface="Century Gothic"/>
              </a:rPr>
              <a:t> Agir dans le meilleur intérêt de l’organisme</a:t>
            </a:r>
          </a:p>
          <a:p>
            <a:pPr defTabSz="914400">
              <a:buFont typeface="Arial"/>
              <a:buChar char="•"/>
              <a:defRPr/>
            </a:pPr>
            <a:endParaRPr lang="fr-CA" sz="1600" b="1" dirty="0">
              <a:solidFill>
                <a:srgbClr val="6EA9C4"/>
              </a:solidFill>
              <a:latin typeface="+mn-lt"/>
              <a:ea typeface="+mj-ea"/>
              <a:cs typeface="Century Gothic"/>
            </a:endParaRPr>
          </a:p>
          <a:p>
            <a:pPr defTabSz="914400">
              <a:buFont typeface="Arial"/>
              <a:buChar char="•"/>
              <a:defRPr/>
            </a:pPr>
            <a:r>
              <a:rPr lang="fr-CA" sz="1600" b="1" dirty="0">
                <a:solidFill>
                  <a:srgbClr val="6EA9C4"/>
                </a:solidFill>
                <a:latin typeface="+mn-lt"/>
                <a:ea typeface="+mj-ea"/>
                <a:cs typeface="Century Gothic"/>
              </a:rPr>
              <a:t> Protéger l’organisme, faire preuve de leadership, de vision et d’intégrité</a:t>
            </a:r>
            <a:endParaRPr lang="fr-CA" sz="1600" b="1" dirty="0">
              <a:solidFill>
                <a:srgbClr val="BFF944"/>
              </a:solidFill>
              <a:latin typeface="+mn-lt"/>
              <a:ea typeface="+mj-ea"/>
              <a:cs typeface="Century Gothic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ounded Rectangle 25"/>
          <p:cNvSpPr/>
          <p:nvPr/>
        </p:nvSpPr>
        <p:spPr>
          <a:xfrm>
            <a:off x="1254125" y="1258888"/>
            <a:ext cx="6640513" cy="3779837"/>
          </a:xfrm>
          <a:prstGeom prst="roundRect">
            <a:avLst/>
          </a:prstGeom>
          <a:gradFill flip="none" rotWithShape="0">
            <a:gsLst>
              <a:gs pos="0">
                <a:srgbClr val="56AED6">
                  <a:alpha val="10000"/>
                </a:srgbClr>
              </a:gs>
              <a:gs pos="100000">
                <a:srgbClr val="9DC8D7">
                  <a:alpha val="10000"/>
                </a:srgbClr>
              </a:gs>
            </a:gsLst>
            <a:lin ang="0" scaled="1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30" name="Title 1"/>
          <p:cNvSpPr txBox="1">
            <a:spLocks/>
          </p:cNvSpPr>
          <p:nvPr/>
        </p:nvSpPr>
        <p:spPr bwMode="auto">
          <a:xfrm>
            <a:off x="2082800" y="1501775"/>
            <a:ext cx="5184775" cy="454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defTabSz="914400">
              <a:buFont typeface="Arial"/>
              <a:buChar char="•"/>
              <a:defRPr/>
            </a:pPr>
            <a:r>
              <a:rPr lang="fr-CA" sz="1600" b="1" dirty="0">
                <a:solidFill>
                  <a:srgbClr val="6EA9C4"/>
                </a:solidFill>
                <a:latin typeface="+mn-lt"/>
                <a:ea typeface="+mj-ea"/>
                <a:cs typeface="Century Gothic"/>
              </a:rPr>
              <a:t> Revoir régulièrement les énoncés de la vision et de la mission</a:t>
            </a:r>
          </a:p>
          <a:p>
            <a:pPr defTabSz="914400">
              <a:buFont typeface="Arial"/>
              <a:buChar char="•"/>
              <a:defRPr/>
            </a:pPr>
            <a:endParaRPr lang="fr-CA" sz="1600" b="1" dirty="0">
              <a:solidFill>
                <a:srgbClr val="6EA9C4"/>
              </a:solidFill>
              <a:latin typeface="+mn-lt"/>
              <a:ea typeface="+mj-ea"/>
              <a:cs typeface="Century Gothic"/>
            </a:endParaRPr>
          </a:p>
          <a:p>
            <a:pPr defTabSz="914400">
              <a:buFont typeface="Arial"/>
              <a:buChar char="•"/>
              <a:defRPr/>
            </a:pPr>
            <a:r>
              <a:rPr lang="fr-CA" sz="1600" b="1" dirty="0">
                <a:solidFill>
                  <a:srgbClr val="6EA9C4"/>
                </a:solidFill>
                <a:latin typeface="+mn-lt"/>
                <a:ea typeface="+mj-ea"/>
                <a:cs typeface="Century Gothic"/>
              </a:rPr>
              <a:t> Faire souvent référence aux valeurs directrices</a:t>
            </a:r>
          </a:p>
          <a:p>
            <a:pPr defTabSz="914400">
              <a:buFont typeface="Arial"/>
              <a:buChar char="•"/>
              <a:defRPr/>
            </a:pPr>
            <a:endParaRPr lang="fr-CA" sz="1600" b="1" dirty="0">
              <a:solidFill>
                <a:srgbClr val="6EA9C4"/>
              </a:solidFill>
              <a:latin typeface="+mn-lt"/>
              <a:ea typeface="+mj-ea"/>
              <a:cs typeface="Century Gothic"/>
            </a:endParaRPr>
          </a:p>
          <a:p>
            <a:pPr defTabSz="914400">
              <a:buFont typeface="Arial"/>
              <a:buChar char="•"/>
              <a:defRPr/>
            </a:pPr>
            <a:r>
              <a:rPr lang="fr-CA" sz="1600" b="1" dirty="0">
                <a:solidFill>
                  <a:srgbClr val="6EA9C4"/>
                </a:solidFill>
                <a:latin typeface="+mn-lt"/>
                <a:ea typeface="+mj-ea"/>
                <a:cs typeface="Century Gothic"/>
              </a:rPr>
              <a:t> Avoir continuellement recours à un plan stratégique</a:t>
            </a:r>
          </a:p>
          <a:p>
            <a:pPr defTabSz="914400">
              <a:defRPr/>
            </a:pPr>
            <a:endParaRPr lang="fr-CA" sz="1600" b="1" dirty="0">
              <a:solidFill>
                <a:srgbClr val="6EA9C4"/>
              </a:solidFill>
              <a:latin typeface="+mn-lt"/>
              <a:ea typeface="+mj-ea"/>
              <a:cs typeface="Century Gothic"/>
            </a:endParaRPr>
          </a:p>
          <a:p>
            <a:pPr defTabSz="914400">
              <a:buFont typeface="Arial"/>
              <a:buChar char="•"/>
              <a:defRPr/>
            </a:pPr>
            <a:r>
              <a:rPr lang="fr-CA" sz="1600" b="1" dirty="0">
                <a:solidFill>
                  <a:srgbClr val="6EA9C4"/>
                </a:solidFill>
                <a:latin typeface="+mn-lt"/>
                <a:ea typeface="+mj-ea"/>
                <a:cs typeface="Century Gothic"/>
              </a:rPr>
              <a:t> Centrer les ressources sur les priorités stratégiques</a:t>
            </a:r>
          </a:p>
          <a:p>
            <a:pPr defTabSz="914400">
              <a:buFont typeface="Arial"/>
              <a:buChar char="•"/>
              <a:defRPr/>
            </a:pPr>
            <a:endParaRPr lang="fr-CA" sz="1600" b="1" dirty="0">
              <a:solidFill>
                <a:srgbClr val="6EA9C4"/>
              </a:solidFill>
              <a:latin typeface="+mn-lt"/>
              <a:ea typeface="+mj-ea"/>
              <a:cs typeface="Century Gothic"/>
            </a:endParaRPr>
          </a:p>
          <a:p>
            <a:pPr defTabSz="914400">
              <a:buFont typeface="Arial"/>
              <a:buChar char="•"/>
              <a:defRPr/>
            </a:pPr>
            <a:r>
              <a:rPr lang="fr-CA" sz="1600" b="1" dirty="0">
                <a:solidFill>
                  <a:srgbClr val="6EA9C4"/>
                </a:solidFill>
                <a:latin typeface="+mn-lt"/>
                <a:ea typeface="+mj-ea"/>
                <a:cs typeface="Century Gothic"/>
              </a:rPr>
              <a:t> Intégrer l’évaluation du risque au processus décisionnel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457200" y="457487"/>
            <a:ext cx="1588618" cy="1588618"/>
            <a:chOff x="3348153" y="2450"/>
            <a:chExt cx="1588618" cy="1588618"/>
          </a:xfrm>
          <a:gradFill flip="none" rotWithShape="1">
            <a:gsLst>
              <a:gs pos="30000">
                <a:schemeClr val="accent1"/>
              </a:gs>
              <a:gs pos="100000">
                <a:schemeClr val="accent1">
                  <a:lumMod val="40000"/>
                  <a:lumOff val="60000"/>
                </a:schemeClr>
              </a:gs>
            </a:gsLst>
            <a:path path="circle">
              <a:fillToRect l="100000" b="100000"/>
            </a:path>
            <a:tileRect t="-100000" r="-100000"/>
          </a:gradFill>
        </p:grpSpPr>
        <p:sp>
          <p:nvSpPr>
            <p:cNvPr id="28" name="Oval 27"/>
            <p:cNvSpPr/>
            <p:nvPr/>
          </p:nvSpPr>
          <p:spPr>
            <a:xfrm>
              <a:off x="3348153" y="2450"/>
              <a:ext cx="1588618" cy="1588618"/>
            </a:xfrm>
            <a:prstGeom prst="ellipse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Oval 11"/>
            <p:cNvSpPr/>
            <p:nvPr/>
          </p:nvSpPr>
          <p:spPr>
            <a:xfrm>
              <a:off x="3580801" y="235098"/>
              <a:ext cx="1123322" cy="112332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none" lIns="0" tIns="0" rIns="0" bIns="0" spcCol="1270" anchor="ctr"/>
            <a:lstStyle/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 dirty="0"/>
                <a:t>Engagement</a:t>
              </a:r>
            </a:p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 dirty="0"/>
                <a:t>envers</a:t>
              </a:r>
            </a:p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 dirty="0"/>
                <a:t>la mission et </a:t>
              </a:r>
            </a:p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 dirty="0"/>
                <a:t>plan stratégique </a:t>
              </a:r>
            </a:p>
            <a:p>
              <a:pPr algn="ctr" defTabSz="4889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CA" sz="1300" dirty="0"/>
                <a:t>servant de guide</a:t>
              </a: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0" cap="sq" cmpd="sng">
          <a:solidFill>
            <a:srgbClr val="FF0000"/>
          </a:solidFill>
          <a:prstDash val="dash"/>
          <a:miter lim="800000"/>
          <a:tailEnd type="stealth" w="lg" len="lg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7233</TotalTime>
  <Words>358</Words>
  <Application>Microsoft Office PowerPoint</Application>
  <PresentationFormat>On-screen Show (4:3)</PresentationFormat>
  <Paragraphs>85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News Gothic MT</vt:lpstr>
      <vt:lpstr>Wingdings 2</vt:lpstr>
      <vt:lpstr>Calibri</vt:lpstr>
      <vt:lpstr>Breeze</vt:lpstr>
      <vt:lpstr>Breeze</vt:lpstr>
      <vt:lpstr>Vers une gouvernance efficace dans la communauté sportive nationale du Canada  Juin 2011</vt:lpstr>
      <vt:lpstr>La gouvernance</vt:lpstr>
      <vt:lpstr>Slide 3</vt:lpstr>
      <vt:lpstr>Pourquoi la gouvernance est-elle importante pour les organismes du sport?</vt:lpstr>
      <vt:lpstr>Slide 5</vt:lpstr>
      <vt:lpstr>les gens :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Sport Policy Strategy</dc:title>
  <dc:creator>Marc-André Cossette</dc:creator>
  <cp:lastModifiedBy>user</cp:lastModifiedBy>
  <cp:revision>764</cp:revision>
  <dcterms:created xsi:type="dcterms:W3CDTF">2011-06-20T13:32:12Z</dcterms:created>
  <dcterms:modified xsi:type="dcterms:W3CDTF">2011-06-21T12:50:49Z</dcterms:modified>
</cp:coreProperties>
</file>